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800000000000000"/>
      <p:regular r:id="rId11"/>
    </p:embeddedFont>
    <p:embeddedFont>
      <p:font typeface="Montserrat Italics" charset="1" panose="00000500000000000000"/>
      <p:regular r:id="rId12"/>
    </p:embeddedFont>
    <p:embeddedFont>
      <p:font typeface="Montserrat Bold Italics" charset="1" panose="00000800000000000000"/>
      <p:regular r:id="rId13"/>
    </p:embeddedFont>
    <p:embeddedFont>
      <p:font typeface="Montserrat Thin" charset="1" panose="00000300000000000000"/>
      <p:regular r:id="rId14"/>
    </p:embeddedFont>
    <p:embeddedFont>
      <p:font typeface="Montserrat Thin Italics" charset="1" panose="00000300000000000000"/>
      <p:regular r:id="rId15"/>
    </p:embeddedFont>
    <p:embeddedFont>
      <p:font typeface="Montserrat Extra-Light" charset="1" panose="00000300000000000000"/>
      <p:regular r:id="rId16"/>
    </p:embeddedFont>
    <p:embeddedFont>
      <p:font typeface="Montserrat Extra-Light Italics" charset="1" panose="00000300000000000000"/>
      <p:regular r:id="rId17"/>
    </p:embeddedFont>
    <p:embeddedFont>
      <p:font typeface="Montserrat Light" charset="1" panose="00000400000000000000"/>
      <p:regular r:id="rId18"/>
    </p:embeddedFont>
    <p:embeddedFont>
      <p:font typeface="Montserrat Light Italics" charset="1" panose="00000400000000000000"/>
      <p:regular r:id="rId19"/>
    </p:embeddedFont>
    <p:embeddedFont>
      <p:font typeface="Montserrat Medium" charset="1" panose="00000600000000000000"/>
      <p:regular r:id="rId20"/>
    </p:embeddedFont>
    <p:embeddedFont>
      <p:font typeface="Montserrat Medium Italics" charset="1" panose="00000600000000000000"/>
      <p:regular r:id="rId21"/>
    </p:embeddedFont>
    <p:embeddedFont>
      <p:font typeface="Montserrat Semi-Bold" charset="1" panose="00000700000000000000"/>
      <p:regular r:id="rId22"/>
    </p:embeddedFont>
    <p:embeddedFont>
      <p:font typeface="Montserrat Semi-Bold Italics" charset="1" panose="00000700000000000000"/>
      <p:regular r:id="rId23"/>
    </p:embeddedFont>
    <p:embeddedFont>
      <p:font typeface="Montserrat Ultra-Bold" charset="1" panose="00000900000000000000"/>
      <p:regular r:id="rId24"/>
    </p:embeddedFont>
    <p:embeddedFont>
      <p:font typeface="Montserrat Ultra-Bold Italics" charset="1" panose="00000900000000000000"/>
      <p:regular r:id="rId25"/>
    </p:embeddedFont>
    <p:embeddedFont>
      <p:font typeface="Montserrat Heavy" charset="1" panose="00000A00000000000000"/>
      <p:regular r:id="rId26"/>
    </p:embeddedFont>
    <p:embeddedFont>
      <p:font typeface="Montserrat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github.com/Ankan2508"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14" Target="mailto:ankan.ab21@gmail.com" TargetMode="External" Type="http://schemas.openxmlformats.org/officeDocument/2006/relationships/hyperlink"/><Relationship Id="rId15" Target="http://github.com/Ankan2508" TargetMode="External" Type="http://schemas.openxmlformats.org/officeDocument/2006/relationships/hyperlink"/><Relationship Id="rId16" Target="http://www.linkedin.com/in/bandyopadhyay-ankan"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https://drive.google.com/drive/folders/1L7w5tV-YIeK7LfJ3EPS1t-jKdGqgD-lz?usp=sharing"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598D"/>
        </a:solidFill>
      </p:bgPr>
    </p:bg>
    <p:spTree>
      <p:nvGrpSpPr>
        <p:cNvPr id="1" name=""/>
        <p:cNvGrpSpPr/>
        <p:nvPr/>
      </p:nvGrpSpPr>
      <p:grpSpPr>
        <a:xfrm>
          <a:off x="0" y="0"/>
          <a:ext cx="0" cy="0"/>
          <a:chOff x="0" y="0"/>
          <a:chExt cx="0" cy="0"/>
        </a:xfrm>
      </p:grpSpPr>
      <p:grpSp>
        <p:nvGrpSpPr>
          <p:cNvPr name="Group 2" id="2"/>
          <p:cNvGrpSpPr/>
          <p:nvPr/>
        </p:nvGrpSpPr>
        <p:grpSpPr>
          <a:xfrm rot="0">
            <a:off x="7158324" y="0"/>
            <a:ext cx="11129676" cy="10287000"/>
            <a:chOff x="0" y="0"/>
            <a:chExt cx="14839567" cy="13716000"/>
          </a:xfrm>
        </p:grpSpPr>
        <p:pic>
          <p:nvPicPr>
            <p:cNvPr name="Picture 3" id="3"/>
            <p:cNvPicPr>
              <a:picLocks noChangeAspect="true"/>
            </p:cNvPicPr>
            <p:nvPr/>
          </p:nvPicPr>
          <p:blipFill>
            <a:blip r:embed="rId2"/>
            <a:srcRect l="0" t="0" r="18856" b="0"/>
            <a:stretch>
              <a:fillRect/>
            </a:stretch>
          </p:blipFill>
          <p:spPr>
            <a:xfrm flipH="false" flipV="false">
              <a:off x="0" y="0"/>
              <a:ext cx="14839567" cy="13716000"/>
            </a:xfrm>
            <a:prstGeom prst="rect">
              <a:avLst/>
            </a:prstGeom>
          </p:spPr>
        </p:pic>
      </p:grpSp>
      <p:sp>
        <p:nvSpPr>
          <p:cNvPr name="Freeform 4" id="4"/>
          <p:cNvSpPr/>
          <p:nvPr/>
        </p:nvSpPr>
        <p:spPr>
          <a:xfrm flipH="false" flipV="false" rot="-5400000">
            <a:off x="16799708" y="1055075"/>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2362200"/>
            <a:ext cx="10198751" cy="2525169"/>
          </a:xfrm>
          <a:prstGeom prst="rect">
            <a:avLst/>
          </a:prstGeom>
        </p:spPr>
        <p:txBody>
          <a:bodyPr anchor="t" rtlCol="false" tIns="0" lIns="0" bIns="0" rIns="0">
            <a:spAutoFit/>
          </a:bodyPr>
          <a:lstStyle/>
          <a:p>
            <a:pPr>
              <a:lnSpc>
                <a:spcPts val="9637"/>
              </a:lnSpc>
            </a:pPr>
            <a:r>
              <a:rPr lang="en-US" sz="10475">
                <a:solidFill>
                  <a:srgbClr val="FFFFFF"/>
                </a:solidFill>
                <a:latin typeface="Montserrat Ultra-Bold"/>
              </a:rPr>
              <a:t>Mitron Bank Challenge</a:t>
            </a:r>
          </a:p>
        </p:txBody>
      </p:sp>
      <p:sp>
        <p:nvSpPr>
          <p:cNvPr name="TextBox 6" id="6"/>
          <p:cNvSpPr txBox="true"/>
          <p:nvPr/>
        </p:nvSpPr>
        <p:spPr>
          <a:xfrm rot="0">
            <a:off x="1028700" y="5470685"/>
            <a:ext cx="5099376" cy="1884045"/>
          </a:xfrm>
          <a:prstGeom prst="rect">
            <a:avLst/>
          </a:prstGeom>
        </p:spPr>
        <p:txBody>
          <a:bodyPr anchor="t" rtlCol="false" tIns="0" lIns="0" bIns="0" rIns="0">
            <a:spAutoFit/>
          </a:bodyPr>
          <a:lstStyle/>
          <a:p>
            <a:pPr>
              <a:lnSpc>
                <a:spcPts val="3779"/>
              </a:lnSpc>
            </a:pPr>
            <a:r>
              <a:rPr lang="en-US" sz="2699">
                <a:solidFill>
                  <a:srgbClr val="FFFFFF"/>
                </a:solidFill>
                <a:latin typeface="Montserrat"/>
              </a:rPr>
              <a:t>Provide Insights to the Product Strategy Team in the Banking Domain presented by Codebasics</a:t>
            </a:r>
          </a:p>
        </p:txBody>
      </p:sp>
      <p:sp>
        <p:nvSpPr>
          <p:cNvPr name="TextBox 7" id="7"/>
          <p:cNvSpPr txBox="true"/>
          <p:nvPr/>
        </p:nvSpPr>
        <p:spPr>
          <a:xfrm rot="0">
            <a:off x="12155670" y="92964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FFFFFF"/>
                </a:solidFill>
                <a:latin typeface="Montserrat"/>
              </a:rPr>
              <a:t>Presented By : Ankan Bandyopadhyay</a:t>
            </a:r>
          </a:p>
        </p:txBody>
      </p:sp>
      <p:sp>
        <p:nvSpPr>
          <p:cNvPr name="TextBox 8" id="8"/>
          <p:cNvSpPr txBox="true"/>
          <p:nvPr/>
        </p:nvSpPr>
        <p:spPr>
          <a:xfrm rot="0">
            <a:off x="1028700" y="9296400"/>
            <a:ext cx="5099376" cy="271160"/>
          </a:xfrm>
          <a:prstGeom prst="rect">
            <a:avLst/>
          </a:prstGeom>
        </p:spPr>
        <p:txBody>
          <a:bodyPr anchor="t" rtlCol="false" tIns="0" lIns="0" bIns="0" rIns="0">
            <a:spAutoFit/>
          </a:bodyPr>
          <a:lstStyle/>
          <a:p>
            <a:pPr>
              <a:lnSpc>
                <a:spcPts val="2050"/>
              </a:lnSpc>
            </a:pPr>
            <a:r>
              <a:rPr lang="en-US" sz="2050" u="sng">
                <a:solidFill>
                  <a:srgbClr val="FFFFFF"/>
                </a:solidFill>
                <a:latin typeface="Montserrat"/>
                <a:hlinkClick r:id="rId5" tooltip="http://github.com/Ankan2508"/>
              </a:rPr>
              <a:t>github.com/Ankan2508</a:t>
            </a:r>
          </a:p>
        </p:txBody>
      </p:sp>
      <p:sp>
        <p:nvSpPr>
          <p:cNvPr name="AutoShape 9" id="9"/>
          <p:cNvSpPr/>
          <p:nvPr/>
        </p:nvSpPr>
        <p:spPr>
          <a:xfrm rot="-5400000">
            <a:off x="16007685" y="3237459"/>
            <a:ext cx="2456682" cy="0"/>
          </a:xfrm>
          <a:prstGeom prst="line">
            <a:avLst/>
          </a:prstGeom>
          <a:ln cap="rnd" w="28575">
            <a:solidFill>
              <a:srgbClr val="FFFFFF"/>
            </a:solidFill>
            <a:prstDash val="solid"/>
            <a:headEnd type="none" len="sm" w="sm"/>
            <a:tailEnd type="none" len="sm" w="sm"/>
          </a:ln>
        </p:spPr>
      </p:sp>
      <p:sp>
        <p:nvSpPr>
          <p:cNvPr name="AutoShape 10" id="10"/>
          <p:cNvSpPr/>
          <p:nvPr/>
        </p:nvSpPr>
        <p:spPr>
          <a:xfrm rot="0">
            <a:off x="-282420" y="9096375"/>
            <a:ext cx="18852841" cy="0"/>
          </a:xfrm>
          <a:prstGeom prst="line">
            <a:avLst/>
          </a:prstGeom>
          <a:ln cap="rnd" w="28575">
            <a:solidFill>
              <a:srgbClr val="FFFFFF"/>
            </a:solidFill>
            <a:prstDash val="solid"/>
            <a:headEnd type="none" len="sm" w="sm"/>
            <a:tailEnd type="none" len="sm" w="sm"/>
          </a:ln>
        </p:spPr>
      </p:sp>
      <p:sp>
        <p:nvSpPr>
          <p:cNvPr name="AutoShape 11" id="11"/>
          <p:cNvSpPr/>
          <p:nvPr/>
        </p:nvSpPr>
        <p:spPr>
          <a:xfrm rot="0">
            <a:off x="1028700" y="4896894"/>
            <a:ext cx="2261045" cy="0"/>
          </a:xfrm>
          <a:prstGeom prst="line">
            <a:avLst/>
          </a:prstGeom>
          <a:ln cap="rnd" w="104775">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grpSp>
        <p:nvGrpSpPr>
          <p:cNvPr name="Group 5" id="5"/>
          <p:cNvGrpSpPr/>
          <p:nvPr/>
        </p:nvGrpSpPr>
        <p:grpSpPr>
          <a:xfrm rot="0">
            <a:off x="1550938" y="2374916"/>
            <a:ext cx="577806" cy="5778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grpSp>
        <p:nvGrpSpPr>
          <p:cNvPr name="Group 7" id="7"/>
          <p:cNvGrpSpPr/>
          <p:nvPr/>
        </p:nvGrpSpPr>
        <p:grpSpPr>
          <a:xfrm rot="0">
            <a:off x="1550938" y="4848545"/>
            <a:ext cx="577806" cy="57780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
        <p:nvSpPr>
          <p:cNvPr name="TextBox 9" id="9"/>
          <p:cNvSpPr txBox="true"/>
          <p:nvPr/>
        </p:nvSpPr>
        <p:spPr>
          <a:xfrm rot="0">
            <a:off x="1550938" y="1123950"/>
            <a:ext cx="7425124" cy="727715"/>
          </a:xfrm>
          <a:prstGeom prst="rect">
            <a:avLst/>
          </a:prstGeom>
        </p:spPr>
        <p:txBody>
          <a:bodyPr anchor="t" rtlCol="false" tIns="0" lIns="0" bIns="0" rIns="0">
            <a:spAutoFit/>
          </a:bodyPr>
          <a:lstStyle/>
          <a:p>
            <a:pPr>
              <a:lnSpc>
                <a:spcPts val="5400"/>
              </a:lnSpc>
              <a:spcBef>
                <a:spcPct val="0"/>
              </a:spcBef>
            </a:pPr>
            <a:r>
              <a:rPr lang="en-US" sz="5400">
                <a:solidFill>
                  <a:srgbClr val="19598D"/>
                </a:solidFill>
                <a:latin typeface="Montserrat Ultra-Bold"/>
              </a:rPr>
              <a:t>Solution or Strategy</a:t>
            </a:r>
          </a:p>
        </p:txBody>
      </p:sp>
      <p:sp>
        <p:nvSpPr>
          <p:cNvPr name="TextBox 10" id="10"/>
          <p:cNvSpPr txBox="true"/>
          <p:nvPr/>
        </p:nvSpPr>
        <p:spPr>
          <a:xfrm rot="0">
            <a:off x="2317657" y="2336816"/>
            <a:ext cx="14941643" cy="1749425"/>
          </a:xfrm>
          <a:prstGeom prst="rect">
            <a:avLst/>
          </a:prstGeom>
        </p:spPr>
        <p:txBody>
          <a:bodyPr anchor="t" rtlCol="false" tIns="0" lIns="0" bIns="0" rIns="0">
            <a:spAutoFit/>
          </a:bodyPr>
          <a:lstStyle/>
          <a:p>
            <a:pPr>
              <a:lnSpc>
                <a:spcPts val="2800"/>
              </a:lnSpc>
            </a:pPr>
            <a:r>
              <a:rPr lang="en-US" sz="2000">
                <a:solidFill>
                  <a:srgbClr val="000000"/>
                </a:solidFill>
                <a:latin typeface="Montserrat Semi-Bold"/>
              </a:rPr>
              <a:t>Monthly Spending Challenges:</a:t>
            </a:r>
          </a:p>
          <a:p>
            <a:pPr marL="431801" indent="-215900" lvl="1">
              <a:lnSpc>
                <a:spcPts val="2800"/>
              </a:lnSpc>
              <a:buFont typeface="Arial"/>
              <a:buChar char="•"/>
            </a:pPr>
            <a:r>
              <a:rPr lang="en-US" sz="2000">
                <a:solidFill>
                  <a:srgbClr val="000000"/>
                </a:solidFill>
                <a:latin typeface="Montserrat"/>
              </a:rPr>
              <a:t>Encourage cardholders to maximize their credit card usage by creating monthly spending challenges.</a:t>
            </a:r>
          </a:p>
          <a:p>
            <a:pPr marL="431801" indent="-215900" lvl="1">
              <a:lnSpc>
                <a:spcPts val="2800"/>
              </a:lnSpc>
              <a:buFont typeface="Arial"/>
              <a:buChar char="•"/>
            </a:pPr>
            <a:r>
              <a:rPr lang="en-US" sz="2000">
                <a:solidFill>
                  <a:srgbClr val="000000"/>
                </a:solidFill>
                <a:latin typeface="Montserrat"/>
              </a:rPr>
              <a:t>Offer bonus rewards or cashback for achieving specific spending milestones, especially during peak spending months like September.</a:t>
            </a:r>
          </a:p>
          <a:p>
            <a:pPr>
              <a:lnSpc>
                <a:spcPts val="2800"/>
              </a:lnSpc>
            </a:pPr>
          </a:p>
        </p:txBody>
      </p:sp>
      <p:sp>
        <p:nvSpPr>
          <p:cNvPr name="TextBox 11" id="11"/>
          <p:cNvSpPr txBox="true"/>
          <p:nvPr/>
        </p:nvSpPr>
        <p:spPr>
          <a:xfrm rot="0">
            <a:off x="2317657" y="4810445"/>
            <a:ext cx="14941643" cy="1749425"/>
          </a:xfrm>
          <a:prstGeom prst="rect">
            <a:avLst/>
          </a:prstGeom>
        </p:spPr>
        <p:txBody>
          <a:bodyPr anchor="t" rtlCol="false" tIns="0" lIns="0" bIns="0" rIns="0">
            <a:spAutoFit/>
          </a:bodyPr>
          <a:lstStyle/>
          <a:p>
            <a:pPr>
              <a:lnSpc>
                <a:spcPts val="2800"/>
              </a:lnSpc>
            </a:pPr>
            <a:r>
              <a:rPr lang="en-US" sz="2000">
                <a:solidFill>
                  <a:srgbClr val="000000"/>
                </a:solidFill>
                <a:latin typeface="Montserrat Semi-Bold"/>
              </a:rPr>
              <a:t>Customized Credit Limits:</a:t>
            </a:r>
          </a:p>
          <a:p>
            <a:pPr marL="431801" indent="-215900" lvl="1">
              <a:lnSpc>
                <a:spcPts val="2800"/>
              </a:lnSpc>
              <a:buFont typeface="Arial"/>
              <a:buChar char="•"/>
            </a:pPr>
            <a:r>
              <a:rPr lang="en-US" sz="2000">
                <a:solidFill>
                  <a:srgbClr val="000000"/>
                </a:solidFill>
                <a:latin typeface="Montserrat"/>
              </a:rPr>
              <a:t>Implement a dynamic credit limit system that adjusts based on the income utilization percentage (IU%) and credit card usage percentage (CC%).</a:t>
            </a:r>
          </a:p>
          <a:p>
            <a:pPr marL="431801" indent="-215900" lvl="1">
              <a:lnSpc>
                <a:spcPts val="2800"/>
              </a:lnSpc>
              <a:buFont typeface="Arial"/>
              <a:buChar char="•"/>
            </a:pPr>
            <a:r>
              <a:rPr lang="en-US" sz="2000">
                <a:solidFill>
                  <a:srgbClr val="000000"/>
                </a:solidFill>
                <a:latin typeface="Montserrat"/>
              </a:rPr>
              <a:t>This ensures responsible credit card usage while providing flexibility to customers.</a:t>
            </a:r>
          </a:p>
          <a:p>
            <a:pPr>
              <a:lnSpc>
                <a:spcPts val="2800"/>
              </a:lnSpc>
            </a:pPr>
          </a:p>
        </p:txBody>
      </p:sp>
      <p:sp>
        <p:nvSpPr>
          <p:cNvPr name="TextBox 12" id="12"/>
          <p:cNvSpPr txBox="true"/>
          <p:nvPr/>
        </p:nvSpPr>
        <p:spPr>
          <a:xfrm rot="0">
            <a:off x="2317657" y="7045645"/>
            <a:ext cx="14941643" cy="1397000"/>
          </a:xfrm>
          <a:prstGeom prst="rect">
            <a:avLst/>
          </a:prstGeom>
        </p:spPr>
        <p:txBody>
          <a:bodyPr anchor="t" rtlCol="false" tIns="0" lIns="0" bIns="0" rIns="0">
            <a:spAutoFit/>
          </a:bodyPr>
          <a:lstStyle/>
          <a:p>
            <a:pPr>
              <a:lnSpc>
                <a:spcPts val="2800"/>
              </a:lnSpc>
            </a:pPr>
            <a:r>
              <a:rPr lang="en-US" sz="2000">
                <a:solidFill>
                  <a:srgbClr val="000000"/>
                </a:solidFill>
                <a:latin typeface="Montserrat Semi-Bold"/>
              </a:rPr>
              <a:t>Gender-Specific Benefits:</a:t>
            </a:r>
          </a:p>
          <a:p>
            <a:pPr marL="431801" indent="-215900" lvl="1">
              <a:lnSpc>
                <a:spcPts val="2800"/>
              </a:lnSpc>
              <a:buFont typeface="Arial"/>
              <a:buChar char="•"/>
            </a:pPr>
            <a:r>
              <a:rPr lang="en-US" sz="2000">
                <a:solidFill>
                  <a:srgbClr val="000000"/>
                </a:solidFill>
                <a:latin typeface="Montserrat"/>
              </a:rPr>
              <a:t>Introduce gender-specific benefits and promotions to attract and retain customers from both genders.</a:t>
            </a:r>
          </a:p>
          <a:p>
            <a:pPr marL="431801" indent="-215900" lvl="1">
              <a:lnSpc>
                <a:spcPts val="2800"/>
              </a:lnSpc>
              <a:buFont typeface="Arial"/>
              <a:buChar char="•"/>
            </a:pPr>
            <a:r>
              <a:rPr lang="en-US" sz="2000">
                <a:solidFill>
                  <a:srgbClr val="000000"/>
                </a:solidFill>
                <a:latin typeface="Montserrat"/>
              </a:rPr>
              <a:t>For example, exclusive deals on fashion, wellness, or entertainment based on gender preferences.</a:t>
            </a:r>
          </a:p>
          <a:p>
            <a:pPr>
              <a:lnSpc>
                <a:spcPts val="2800"/>
              </a:lnSpc>
            </a:pPr>
          </a:p>
        </p:txBody>
      </p:sp>
      <p:grpSp>
        <p:nvGrpSpPr>
          <p:cNvPr name="Group 13" id="13"/>
          <p:cNvGrpSpPr/>
          <p:nvPr/>
        </p:nvGrpSpPr>
        <p:grpSpPr>
          <a:xfrm rot="0">
            <a:off x="1550938" y="7083745"/>
            <a:ext cx="577806" cy="57780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grpSp>
        <p:nvGrpSpPr>
          <p:cNvPr name="Group 5" id="5"/>
          <p:cNvGrpSpPr/>
          <p:nvPr/>
        </p:nvGrpSpPr>
        <p:grpSpPr>
          <a:xfrm rot="0">
            <a:off x="1550938" y="2374916"/>
            <a:ext cx="577806" cy="5778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grpSp>
        <p:nvGrpSpPr>
          <p:cNvPr name="Group 7" id="7"/>
          <p:cNvGrpSpPr/>
          <p:nvPr/>
        </p:nvGrpSpPr>
        <p:grpSpPr>
          <a:xfrm rot="0">
            <a:off x="1550938" y="4005117"/>
            <a:ext cx="577806" cy="57780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
        <p:nvSpPr>
          <p:cNvPr name="TextBox 9" id="9"/>
          <p:cNvSpPr txBox="true"/>
          <p:nvPr/>
        </p:nvSpPr>
        <p:spPr>
          <a:xfrm rot="0">
            <a:off x="1550938" y="1123950"/>
            <a:ext cx="7425124" cy="727715"/>
          </a:xfrm>
          <a:prstGeom prst="rect">
            <a:avLst/>
          </a:prstGeom>
        </p:spPr>
        <p:txBody>
          <a:bodyPr anchor="t" rtlCol="false" tIns="0" lIns="0" bIns="0" rIns="0">
            <a:spAutoFit/>
          </a:bodyPr>
          <a:lstStyle/>
          <a:p>
            <a:pPr>
              <a:lnSpc>
                <a:spcPts val="5400"/>
              </a:lnSpc>
              <a:spcBef>
                <a:spcPct val="0"/>
              </a:spcBef>
            </a:pPr>
            <a:r>
              <a:rPr lang="en-US" sz="5400">
                <a:solidFill>
                  <a:srgbClr val="19598D"/>
                </a:solidFill>
                <a:latin typeface="Montserrat Ultra-Bold"/>
              </a:rPr>
              <a:t>Solution or Strategy</a:t>
            </a:r>
          </a:p>
        </p:txBody>
      </p:sp>
      <p:sp>
        <p:nvSpPr>
          <p:cNvPr name="TextBox 10" id="10"/>
          <p:cNvSpPr txBox="true"/>
          <p:nvPr/>
        </p:nvSpPr>
        <p:spPr>
          <a:xfrm rot="0">
            <a:off x="2317657" y="2336816"/>
            <a:ext cx="14941643" cy="1397000"/>
          </a:xfrm>
          <a:prstGeom prst="rect">
            <a:avLst/>
          </a:prstGeom>
        </p:spPr>
        <p:txBody>
          <a:bodyPr anchor="t" rtlCol="false" tIns="0" lIns="0" bIns="0" rIns="0">
            <a:spAutoFit/>
          </a:bodyPr>
          <a:lstStyle/>
          <a:p>
            <a:pPr>
              <a:lnSpc>
                <a:spcPts val="2800"/>
              </a:lnSpc>
            </a:pPr>
            <a:r>
              <a:rPr lang="en-US" sz="2000">
                <a:solidFill>
                  <a:srgbClr val="000000"/>
                </a:solidFill>
                <a:latin typeface="Montserrat Semi-Bold"/>
              </a:rPr>
              <a:t>Mobile App Features:</a:t>
            </a:r>
          </a:p>
          <a:p>
            <a:pPr marL="431801" indent="-215900" lvl="1">
              <a:lnSpc>
                <a:spcPts val="2800"/>
              </a:lnSpc>
              <a:buFont typeface="Arial"/>
              <a:buChar char="•"/>
            </a:pPr>
            <a:r>
              <a:rPr lang="en-US" sz="2000">
                <a:solidFill>
                  <a:srgbClr val="000000"/>
                </a:solidFill>
                <a:latin typeface="Montserrat"/>
              </a:rPr>
              <a:t>Enhance the mobile app with personalized spending insights, budgeting tools, and real-time notifications.</a:t>
            </a:r>
          </a:p>
          <a:p>
            <a:pPr marL="431801" indent="-215900" lvl="1">
              <a:lnSpc>
                <a:spcPts val="2800"/>
              </a:lnSpc>
              <a:buFont typeface="Arial"/>
              <a:buChar char="•"/>
            </a:pPr>
            <a:r>
              <a:rPr lang="en-US" sz="2000">
                <a:solidFill>
                  <a:srgbClr val="000000"/>
                </a:solidFill>
                <a:latin typeface="Montserrat"/>
              </a:rPr>
              <a:t>Provide actionable suggestions to users based on their spending behavior.</a:t>
            </a:r>
          </a:p>
          <a:p>
            <a:pPr>
              <a:lnSpc>
                <a:spcPts val="2800"/>
              </a:lnSpc>
            </a:pPr>
          </a:p>
        </p:txBody>
      </p:sp>
      <p:sp>
        <p:nvSpPr>
          <p:cNvPr name="TextBox 11" id="11"/>
          <p:cNvSpPr txBox="true"/>
          <p:nvPr/>
        </p:nvSpPr>
        <p:spPr>
          <a:xfrm rot="0">
            <a:off x="2317657" y="3954783"/>
            <a:ext cx="14941643" cy="1397000"/>
          </a:xfrm>
          <a:prstGeom prst="rect">
            <a:avLst/>
          </a:prstGeom>
        </p:spPr>
        <p:txBody>
          <a:bodyPr anchor="t" rtlCol="false" tIns="0" lIns="0" bIns="0" rIns="0">
            <a:spAutoFit/>
          </a:bodyPr>
          <a:lstStyle/>
          <a:p>
            <a:pPr>
              <a:lnSpc>
                <a:spcPts val="2800"/>
              </a:lnSpc>
            </a:pPr>
            <a:r>
              <a:rPr lang="en-US" sz="2000">
                <a:solidFill>
                  <a:srgbClr val="000000"/>
                </a:solidFill>
                <a:latin typeface="Montserrat Semi-Bold"/>
              </a:rPr>
              <a:t>Seasonal Spending Campaigns:</a:t>
            </a:r>
          </a:p>
          <a:p>
            <a:pPr marL="431801" indent="-215900" lvl="1">
              <a:lnSpc>
                <a:spcPts val="2800"/>
              </a:lnSpc>
              <a:buFont typeface="Arial"/>
              <a:buChar char="•"/>
            </a:pPr>
            <a:r>
              <a:rPr lang="en-US" sz="2000">
                <a:solidFill>
                  <a:srgbClr val="000000"/>
                </a:solidFill>
                <a:latin typeface="Montserrat"/>
              </a:rPr>
              <a:t>Launch seasonal campaigns that align with the highest spending months (e.g., September and August).</a:t>
            </a:r>
          </a:p>
          <a:p>
            <a:pPr marL="431801" indent="-215900" lvl="1">
              <a:lnSpc>
                <a:spcPts val="2800"/>
              </a:lnSpc>
              <a:buFont typeface="Arial"/>
              <a:buChar char="•"/>
            </a:pPr>
            <a:r>
              <a:rPr lang="en-US" sz="2000">
                <a:solidFill>
                  <a:srgbClr val="000000"/>
                </a:solidFill>
                <a:latin typeface="Montserrat"/>
              </a:rPr>
              <a:t>Offer additional rewards or cashback for specific categories during these periods.</a:t>
            </a:r>
          </a:p>
          <a:p>
            <a:pPr>
              <a:lnSpc>
                <a:spcPts val="2800"/>
              </a:lnSpc>
            </a:pPr>
          </a:p>
        </p:txBody>
      </p:sp>
      <p:sp>
        <p:nvSpPr>
          <p:cNvPr name="TextBox 12" id="12"/>
          <p:cNvSpPr txBox="true"/>
          <p:nvPr/>
        </p:nvSpPr>
        <p:spPr>
          <a:xfrm rot="0">
            <a:off x="2317657" y="5593787"/>
            <a:ext cx="14941643" cy="1397000"/>
          </a:xfrm>
          <a:prstGeom prst="rect">
            <a:avLst/>
          </a:prstGeom>
        </p:spPr>
        <p:txBody>
          <a:bodyPr anchor="t" rtlCol="false" tIns="0" lIns="0" bIns="0" rIns="0">
            <a:spAutoFit/>
          </a:bodyPr>
          <a:lstStyle/>
          <a:p>
            <a:pPr>
              <a:lnSpc>
                <a:spcPts val="2800"/>
              </a:lnSpc>
            </a:pPr>
            <a:r>
              <a:rPr lang="en-US" sz="2000">
                <a:solidFill>
                  <a:srgbClr val="000000"/>
                </a:solidFill>
                <a:latin typeface="Montserrat Semi-Bold"/>
              </a:rPr>
              <a:t>Collaborations with Top Spenders:</a:t>
            </a:r>
          </a:p>
          <a:p>
            <a:pPr marL="431801" indent="-215900" lvl="1">
              <a:lnSpc>
                <a:spcPts val="2800"/>
              </a:lnSpc>
              <a:buFont typeface="Arial"/>
              <a:buChar char="•"/>
            </a:pPr>
            <a:r>
              <a:rPr lang="en-US" sz="2000">
                <a:solidFill>
                  <a:srgbClr val="000000"/>
                </a:solidFill>
                <a:latin typeface="Montserrat"/>
              </a:rPr>
              <a:t>Partner with top spenders in various categories (bill payments, groceries, electronics) to provide exclusive discounts or early access to new products and services.</a:t>
            </a:r>
          </a:p>
          <a:p>
            <a:pPr>
              <a:lnSpc>
                <a:spcPts val="2800"/>
              </a:lnSpc>
            </a:pPr>
          </a:p>
        </p:txBody>
      </p:sp>
      <p:grpSp>
        <p:nvGrpSpPr>
          <p:cNvPr name="Group 13" id="13"/>
          <p:cNvGrpSpPr/>
          <p:nvPr/>
        </p:nvGrpSpPr>
        <p:grpSpPr>
          <a:xfrm rot="0">
            <a:off x="1550938" y="5631887"/>
            <a:ext cx="577806" cy="57780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
        <p:nvSpPr>
          <p:cNvPr name="TextBox 15" id="15"/>
          <p:cNvSpPr txBox="true"/>
          <p:nvPr/>
        </p:nvSpPr>
        <p:spPr>
          <a:xfrm rot="0">
            <a:off x="2317657" y="7228912"/>
            <a:ext cx="14941643" cy="1749425"/>
          </a:xfrm>
          <a:prstGeom prst="rect">
            <a:avLst/>
          </a:prstGeom>
        </p:spPr>
        <p:txBody>
          <a:bodyPr anchor="t" rtlCol="false" tIns="0" lIns="0" bIns="0" rIns="0">
            <a:spAutoFit/>
          </a:bodyPr>
          <a:lstStyle/>
          <a:p>
            <a:pPr>
              <a:lnSpc>
                <a:spcPts val="2800"/>
              </a:lnSpc>
            </a:pPr>
            <a:r>
              <a:rPr lang="en-US" sz="2000">
                <a:solidFill>
                  <a:srgbClr val="000000"/>
                </a:solidFill>
                <a:latin typeface="Montserrat Semi-Bold"/>
              </a:rPr>
              <a:t>Credit Card Upgrade Program:</a:t>
            </a:r>
          </a:p>
          <a:p>
            <a:pPr marL="431801" indent="-215900" lvl="1">
              <a:lnSpc>
                <a:spcPts val="2800"/>
              </a:lnSpc>
              <a:buFont typeface="Arial"/>
              <a:buChar char="•"/>
            </a:pPr>
            <a:r>
              <a:rPr lang="en-US" sz="2000">
                <a:solidFill>
                  <a:srgbClr val="000000"/>
                </a:solidFill>
                <a:latin typeface="Montserrat"/>
              </a:rPr>
              <a:t>Create a credit card upgrade program based on customer spending and credit card usage.</a:t>
            </a:r>
          </a:p>
          <a:p>
            <a:pPr marL="431801" indent="-215900" lvl="1">
              <a:lnSpc>
                <a:spcPts val="2800"/>
              </a:lnSpc>
              <a:buFont typeface="Arial"/>
              <a:buChar char="•"/>
            </a:pPr>
            <a:r>
              <a:rPr lang="en-US" sz="2000">
                <a:solidFill>
                  <a:srgbClr val="000000"/>
                </a:solidFill>
                <a:latin typeface="Montserrat"/>
              </a:rPr>
              <a:t>Offer premium benefits, increased rewards, or lower interest rates for customers who consistently demonstrate responsible card usage.</a:t>
            </a:r>
          </a:p>
          <a:p>
            <a:pPr>
              <a:lnSpc>
                <a:spcPts val="2800"/>
              </a:lnSpc>
            </a:pPr>
          </a:p>
        </p:txBody>
      </p:sp>
      <p:grpSp>
        <p:nvGrpSpPr>
          <p:cNvPr name="Group 16" id="16"/>
          <p:cNvGrpSpPr/>
          <p:nvPr/>
        </p:nvGrpSpPr>
        <p:grpSpPr>
          <a:xfrm rot="0">
            <a:off x="1550938" y="7267012"/>
            <a:ext cx="577806" cy="57780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16905215" y="1385687"/>
            <a:ext cx="844062" cy="211015"/>
          </a:xfrm>
          <a:custGeom>
            <a:avLst/>
            <a:gdLst/>
            <a:ahLst/>
            <a:cxnLst/>
            <a:rect r="r" b="b" t="t" l="l"/>
            <a:pathLst>
              <a:path h="211015" w="844062">
                <a:moveTo>
                  <a:pt x="0" y="0"/>
                </a:moveTo>
                <a:lnTo>
                  <a:pt x="844062" y="0"/>
                </a:lnTo>
                <a:lnTo>
                  <a:pt x="844062"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16289363" y="3377588"/>
            <a:ext cx="2075766" cy="0"/>
          </a:xfrm>
          <a:prstGeom prst="line">
            <a:avLst/>
          </a:prstGeom>
          <a:ln cap="rnd" w="28575">
            <a:solidFill>
              <a:srgbClr val="D9D9D9">
                <a:alpha val="74902"/>
              </a:srgbClr>
            </a:solidFill>
            <a:prstDash val="solid"/>
            <a:headEnd type="none" len="sm" w="sm"/>
            <a:tailEnd type="none" len="sm" w="sm"/>
          </a:ln>
        </p:spPr>
      </p:sp>
      <p:sp>
        <p:nvSpPr>
          <p:cNvPr name="AutoShape 5" id="5"/>
          <p:cNvSpPr/>
          <p:nvPr/>
        </p:nvSpPr>
        <p:spPr>
          <a:xfrm rot="0">
            <a:off x="7684397" y="-146452"/>
            <a:ext cx="2145217" cy="6805228"/>
          </a:xfrm>
          <a:prstGeom prst="rect">
            <a:avLst/>
          </a:prstGeom>
          <a:solidFill>
            <a:srgbClr val="19598D"/>
          </a:solidFill>
        </p:spPr>
      </p:sp>
      <p:grpSp>
        <p:nvGrpSpPr>
          <p:cNvPr name="Group 6" id="6"/>
          <p:cNvGrpSpPr/>
          <p:nvPr/>
        </p:nvGrpSpPr>
        <p:grpSpPr>
          <a:xfrm rot="0">
            <a:off x="-282420" y="4294119"/>
            <a:ext cx="9039426" cy="5992881"/>
            <a:chOff x="0" y="0"/>
            <a:chExt cx="12052568" cy="7990508"/>
          </a:xfrm>
        </p:grpSpPr>
        <p:pic>
          <p:nvPicPr>
            <p:cNvPr name="Picture 7" id="7"/>
            <p:cNvPicPr>
              <a:picLocks noChangeAspect="true"/>
            </p:cNvPicPr>
            <p:nvPr/>
          </p:nvPicPr>
          <p:blipFill>
            <a:blip r:embed="rId4"/>
            <a:srcRect l="0" t="277" r="0" b="277"/>
            <a:stretch>
              <a:fillRect/>
            </a:stretch>
          </p:blipFill>
          <p:spPr>
            <a:xfrm flipH="false" flipV="false">
              <a:off x="0" y="0"/>
              <a:ext cx="12052568" cy="7990508"/>
            </a:xfrm>
            <a:prstGeom prst="rect">
              <a:avLst/>
            </a:prstGeom>
          </p:spPr>
        </p:pic>
      </p:grpSp>
      <p:sp>
        <p:nvSpPr>
          <p:cNvPr name="Freeform 8" id="8"/>
          <p:cNvSpPr/>
          <p:nvPr/>
        </p:nvSpPr>
        <p:spPr>
          <a:xfrm flipH="false" flipV="false" rot="0">
            <a:off x="10827074" y="4074133"/>
            <a:ext cx="478506" cy="336749"/>
          </a:xfrm>
          <a:custGeom>
            <a:avLst/>
            <a:gdLst/>
            <a:ahLst/>
            <a:cxnLst/>
            <a:rect r="r" b="b" t="t" l="l"/>
            <a:pathLst>
              <a:path h="336749" w="478506">
                <a:moveTo>
                  <a:pt x="0" y="0"/>
                </a:moveTo>
                <a:lnTo>
                  <a:pt x="478506" y="0"/>
                </a:lnTo>
                <a:lnTo>
                  <a:pt x="478506" y="336749"/>
                </a:lnTo>
                <a:lnTo>
                  <a:pt x="0" y="33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827074" y="5711827"/>
            <a:ext cx="460420" cy="460420"/>
          </a:xfrm>
          <a:custGeom>
            <a:avLst/>
            <a:gdLst/>
            <a:ahLst/>
            <a:cxnLst/>
            <a:rect r="r" b="b" t="t" l="l"/>
            <a:pathLst>
              <a:path h="460420" w="460420">
                <a:moveTo>
                  <a:pt x="0" y="0"/>
                </a:moveTo>
                <a:lnTo>
                  <a:pt x="460420" y="0"/>
                </a:lnTo>
                <a:lnTo>
                  <a:pt x="460420" y="460420"/>
                </a:lnTo>
                <a:lnTo>
                  <a:pt x="0" y="460420"/>
                </a:lnTo>
                <a:lnTo>
                  <a:pt x="0" y="0"/>
                </a:lnTo>
                <a:close/>
              </a:path>
            </a:pathLst>
          </a:custGeom>
          <a:blipFill>
            <a:blip r:embed="rId7">
              <a:extLst>
                <a:ext uri="{96DAC541-7B7A-43D3-8B79-37D633B846F1}">
                  <asvg:svgBlip xmlns:asvg="http://schemas.microsoft.com/office/drawing/2016/SVG/main" r:embed="rId8"/>
                </a:ext>
              </a:extLst>
            </a:blip>
            <a:stretch>
              <a:fillRect l="0" t="-800" r="0" b="-800"/>
            </a:stretch>
          </a:blipFill>
        </p:spPr>
      </p:sp>
      <p:sp>
        <p:nvSpPr>
          <p:cNvPr name="Freeform 10" id="10"/>
          <p:cNvSpPr/>
          <p:nvPr/>
        </p:nvSpPr>
        <p:spPr>
          <a:xfrm flipH="false" flipV="false" rot="0">
            <a:off x="10827074" y="4748882"/>
            <a:ext cx="437462" cy="624946"/>
          </a:xfrm>
          <a:custGeom>
            <a:avLst/>
            <a:gdLst/>
            <a:ahLst/>
            <a:cxnLst/>
            <a:rect r="r" b="b" t="t" l="l"/>
            <a:pathLst>
              <a:path h="624946" w="437462">
                <a:moveTo>
                  <a:pt x="0" y="0"/>
                </a:moveTo>
                <a:lnTo>
                  <a:pt x="437462" y="0"/>
                </a:lnTo>
                <a:lnTo>
                  <a:pt x="437462" y="624946"/>
                </a:lnTo>
                <a:lnTo>
                  <a:pt x="0" y="6249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0722963" y="6526037"/>
            <a:ext cx="645683" cy="645683"/>
          </a:xfrm>
          <a:custGeom>
            <a:avLst/>
            <a:gdLst/>
            <a:ahLst/>
            <a:cxnLst/>
            <a:rect r="r" b="b" t="t" l="l"/>
            <a:pathLst>
              <a:path h="645683" w="645683">
                <a:moveTo>
                  <a:pt x="0" y="0"/>
                </a:moveTo>
                <a:lnTo>
                  <a:pt x="645683" y="0"/>
                </a:lnTo>
                <a:lnTo>
                  <a:pt x="645683" y="645683"/>
                </a:lnTo>
                <a:lnTo>
                  <a:pt x="0" y="6456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0827074" y="7628920"/>
            <a:ext cx="547786" cy="547786"/>
          </a:xfrm>
          <a:custGeom>
            <a:avLst/>
            <a:gdLst/>
            <a:ahLst/>
            <a:cxnLst/>
            <a:rect r="r" b="b" t="t" l="l"/>
            <a:pathLst>
              <a:path h="547786" w="547786">
                <a:moveTo>
                  <a:pt x="0" y="0"/>
                </a:moveTo>
                <a:lnTo>
                  <a:pt x="547786" y="0"/>
                </a:lnTo>
                <a:lnTo>
                  <a:pt x="547786" y="547786"/>
                </a:lnTo>
                <a:lnTo>
                  <a:pt x="0" y="547786"/>
                </a:lnTo>
                <a:lnTo>
                  <a:pt x="0" y="0"/>
                </a:lnTo>
                <a:close/>
              </a:path>
            </a:pathLst>
          </a:custGeom>
          <a:blipFill>
            <a:blip r:embed="rId13"/>
            <a:stretch>
              <a:fillRect l="0" t="0" r="0" b="0"/>
            </a:stretch>
          </a:blipFill>
        </p:spPr>
      </p:sp>
      <p:sp>
        <p:nvSpPr>
          <p:cNvPr name="TextBox 13" id="13"/>
          <p:cNvSpPr txBox="true"/>
          <p:nvPr/>
        </p:nvSpPr>
        <p:spPr>
          <a:xfrm rot="0">
            <a:off x="1318856" y="1089727"/>
            <a:ext cx="6191613" cy="2301453"/>
          </a:xfrm>
          <a:prstGeom prst="rect">
            <a:avLst/>
          </a:prstGeom>
        </p:spPr>
        <p:txBody>
          <a:bodyPr anchor="t" rtlCol="false" tIns="0" lIns="0" bIns="0" rIns="0">
            <a:spAutoFit/>
          </a:bodyPr>
          <a:lstStyle/>
          <a:p>
            <a:pPr>
              <a:lnSpc>
                <a:spcPts val="8858"/>
              </a:lnSpc>
              <a:spcBef>
                <a:spcPct val="0"/>
              </a:spcBef>
            </a:pPr>
            <a:r>
              <a:rPr lang="en-US" sz="8858">
                <a:solidFill>
                  <a:srgbClr val="19598D"/>
                </a:solidFill>
                <a:latin typeface="Montserrat Ultra-Bold"/>
              </a:rPr>
              <a:t>Presented by</a:t>
            </a:r>
          </a:p>
        </p:txBody>
      </p:sp>
      <p:sp>
        <p:nvSpPr>
          <p:cNvPr name="TextBox 14" id="14"/>
          <p:cNvSpPr txBox="true"/>
          <p:nvPr/>
        </p:nvSpPr>
        <p:spPr>
          <a:xfrm rot="0">
            <a:off x="10827074" y="3179780"/>
            <a:ext cx="6306008" cy="438785"/>
          </a:xfrm>
          <a:prstGeom prst="rect">
            <a:avLst/>
          </a:prstGeom>
        </p:spPr>
        <p:txBody>
          <a:bodyPr anchor="t" rtlCol="false" tIns="0" lIns="0" bIns="0" rIns="0">
            <a:spAutoFit/>
          </a:bodyPr>
          <a:lstStyle/>
          <a:p>
            <a:pPr>
              <a:lnSpc>
                <a:spcPts val="3639"/>
              </a:lnSpc>
            </a:pPr>
            <a:r>
              <a:rPr lang="en-US" sz="2599">
                <a:solidFill>
                  <a:srgbClr val="19598D"/>
                </a:solidFill>
                <a:latin typeface="Montserrat Bold"/>
              </a:rPr>
              <a:t>Ankan Bandyopadhyay</a:t>
            </a:r>
          </a:p>
        </p:txBody>
      </p:sp>
      <p:sp>
        <p:nvSpPr>
          <p:cNvPr name="TextBox 15" id="15"/>
          <p:cNvSpPr txBox="true"/>
          <p:nvPr/>
        </p:nvSpPr>
        <p:spPr>
          <a:xfrm rot="0">
            <a:off x="11812334" y="4017082"/>
            <a:ext cx="5799562" cy="412750"/>
          </a:xfrm>
          <a:prstGeom prst="rect">
            <a:avLst/>
          </a:prstGeom>
        </p:spPr>
        <p:txBody>
          <a:bodyPr anchor="t" rtlCol="false" tIns="0" lIns="0" bIns="0" rIns="0">
            <a:spAutoFit/>
          </a:bodyPr>
          <a:lstStyle/>
          <a:p>
            <a:pPr marL="0" indent="0" lvl="0">
              <a:lnSpc>
                <a:spcPts val="3499"/>
              </a:lnSpc>
              <a:spcBef>
                <a:spcPct val="0"/>
              </a:spcBef>
            </a:pPr>
            <a:r>
              <a:rPr lang="en-US" sz="2499" u="sng">
                <a:solidFill>
                  <a:srgbClr val="000000"/>
                </a:solidFill>
                <a:latin typeface="Montserrat"/>
                <a:hlinkClick r:id="rId14" tooltip="mailto:ankan.ab21@gmail.com"/>
              </a:rPr>
              <a:t>ankan.ab21@gmail.com</a:t>
            </a:r>
          </a:p>
        </p:txBody>
      </p:sp>
      <p:sp>
        <p:nvSpPr>
          <p:cNvPr name="TextBox 16" id="16"/>
          <p:cNvSpPr txBox="true"/>
          <p:nvPr/>
        </p:nvSpPr>
        <p:spPr>
          <a:xfrm rot="0">
            <a:off x="11803291" y="5716612"/>
            <a:ext cx="4991047" cy="412750"/>
          </a:xfrm>
          <a:prstGeom prst="rect">
            <a:avLst/>
          </a:prstGeom>
        </p:spPr>
        <p:txBody>
          <a:bodyPr anchor="t" rtlCol="false" tIns="0" lIns="0" bIns="0" rIns="0">
            <a:spAutoFit/>
          </a:bodyPr>
          <a:lstStyle/>
          <a:p>
            <a:pPr marL="0" indent="0" lvl="0">
              <a:lnSpc>
                <a:spcPts val="3499"/>
              </a:lnSpc>
              <a:spcBef>
                <a:spcPct val="0"/>
              </a:spcBef>
            </a:pPr>
            <a:r>
              <a:rPr lang="en-US" sz="2499">
                <a:solidFill>
                  <a:srgbClr val="000000"/>
                </a:solidFill>
                <a:latin typeface="Montserrat"/>
              </a:rPr>
              <a:t>+91 9831238661</a:t>
            </a:r>
          </a:p>
        </p:txBody>
      </p:sp>
      <p:sp>
        <p:nvSpPr>
          <p:cNvPr name="TextBox 17" id="17"/>
          <p:cNvSpPr txBox="true"/>
          <p:nvPr/>
        </p:nvSpPr>
        <p:spPr>
          <a:xfrm rot="0">
            <a:off x="11812334" y="4835930"/>
            <a:ext cx="5722459" cy="412750"/>
          </a:xfrm>
          <a:prstGeom prst="rect">
            <a:avLst/>
          </a:prstGeom>
        </p:spPr>
        <p:txBody>
          <a:bodyPr anchor="t" rtlCol="false" tIns="0" lIns="0" bIns="0" rIns="0">
            <a:spAutoFit/>
          </a:bodyPr>
          <a:lstStyle/>
          <a:p>
            <a:pPr marL="0" indent="0" lvl="0">
              <a:lnSpc>
                <a:spcPts val="3499"/>
              </a:lnSpc>
              <a:spcBef>
                <a:spcPct val="0"/>
              </a:spcBef>
            </a:pPr>
            <a:r>
              <a:rPr lang="en-US" sz="2499">
                <a:solidFill>
                  <a:srgbClr val="000000"/>
                </a:solidFill>
                <a:latin typeface="Montserrat"/>
              </a:rPr>
              <a:t>Howrah, West Bengal, India</a:t>
            </a:r>
          </a:p>
        </p:txBody>
      </p:sp>
      <p:sp>
        <p:nvSpPr>
          <p:cNvPr name="TextBox 18" id="18"/>
          <p:cNvSpPr txBox="true"/>
          <p:nvPr/>
        </p:nvSpPr>
        <p:spPr>
          <a:xfrm rot="0">
            <a:off x="11772402" y="6559496"/>
            <a:ext cx="5729948" cy="412750"/>
          </a:xfrm>
          <a:prstGeom prst="rect">
            <a:avLst/>
          </a:prstGeom>
        </p:spPr>
        <p:txBody>
          <a:bodyPr anchor="t" rtlCol="false" tIns="0" lIns="0" bIns="0" rIns="0">
            <a:spAutoFit/>
          </a:bodyPr>
          <a:lstStyle/>
          <a:p>
            <a:pPr algn="l" marL="0" indent="0" lvl="0">
              <a:lnSpc>
                <a:spcPts val="3499"/>
              </a:lnSpc>
              <a:spcBef>
                <a:spcPct val="0"/>
              </a:spcBef>
            </a:pPr>
            <a:r>
              <a:rPr lang="en-US" sz="2499" u="sng">
                <a:solidFill>
                  <a:srgbClr val="000000"/>
                </a:solidFill>
                <a:latin typeface="Montserrat"/>
                <a:hlinkClick r:id="rId15" tooltip="http://github.com/Ankan2508"/>
              </a:rPr>
              <a:t>github.com/Ankan2508</a:t>
            </a:r>
          </a:p>
        </p:txBody>
      </p:sp>
      <p:sp>
        <p:nvSpPr>
          <p:cNvPr name="TextBox 19" id="19"/>
          <p:cNvSpPr txBox="true"/>
          <p:nvPr/>
        </p:nvSpPr>
        <p:spPr>
          <a:xfrm rot="0">
            <a:off x="11772402" y="7616778"/>
            <a:ext cx="5839494" cy="339725"/>
          </a:xfrm>
          <a:prstGeom prst="rect">
            <a:avLst/>
          </a:prstGeom>
        </p:spPr>
        <p:txBody>
          <a:bodyPr anchor="t" rtlCol="false" tIns="0" lIns="0" bIns="0" rIns="0">
            <a:spAutoFit/>
          </a:bodyPr>
          <a:lstStyle/>
          <a:p>
            <a:pPr algn="l" marL="0" indent="0" lvl="0">
              <a:lnSpc>
                <a:spcPts val="2800"/>
              </a:lnSpc>
              <a:spcBef>
                <a:spcPct val="0"/>
              </a:spcBef>
            </a:pPr>
            <a:r>
              <a:rPr lang="en-US" sz="2000" u="sng">
                <a:solidFill>
                  <a:srgbClr val="000000"/>
                </a:solidFill>
                <a:latin typeface="Montserrat"/>
                <a:hlinkClick r:id="rId16" tooltip="http://www.linkedin.com/in/bandyopadhyay-ankan"/>
              </a:rPr>
              <a:t>www.linkedin.com/in/bandyopadhyay-ankan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sp>
        <p:nvSpPr>
          <p:cNvPr name="AutoShape 3" id="3"/>
          <p:cNvSpPr/>
          <p:nvPr/>
        </p:nvSpPr>
        <p:spPr>
          <a:xfrm rot="0">
            <a:off x="-5640384" y="6884421"/>
            <a:ext cx="16256977" cy="8229600"/>
          </a:xfrm>
          <a:prstGeom prst="rect">
            <a:avLst/>
          </a:prstGeom>
          <a:solidFill>
            <a:srgbClr val="19598D"/>
          </a:solidFill>
        </p:spPr>
      </p:sp>
      <p:sp>
        <p:nvSpPr>
          <p:cNvPr name="AutoShape 4" id="4"/>
          <p:cNvSpPr/>
          <p:nvPr/>
        </p:nvSpPr>
        <p:spPr>
          <a:xfrm rot="0">
            <a:off x="9144000" y="6270361"/>
            <a:ext cx="9952845" cy="2397208"/>
          </a:xfrm>
          <a:prstGeom prst="rect">
            <a:avLst/>
          </a:prstGeom>
          <a:solidFill>
            <a:srgbClr val="57C1D4"/>
          </a:solidFill>
        </p:spPr>
      </p:sp>
      <p:grpSp>
        <p:nvGrpSpPr>
          <p:cNvPr name="Group 5" id="5"/>
          <p:cNvGrpSpPr/>
          <p:nvPr/>
        </p:nvGrpSpPr>
        <p:grpSpPr>
          <a:xfrm rot="0">
            <a:off x="1085850" y="990600"/>
            <a:ext cx="6972215" cy="7676968"/>
            <a:chOff x="0" y="0"/>
            <a:chExt cx="9296287" cy="10235958"/>
          </a:xfrm>
        </p:grpSpPr>
        <p:pic>
          <p:nvPicPr>
            <p:cNvPr name="Picture 6" id="6"/>
            <p:cNvPicPr>
              <a:picLocks noChangeAspect="true"/>
            </p:cNvPicPr>
            <p:nvPr/>
          </p:nvPicPr>
          <p:blipFill>
            <a:blip r:embed="rId2"/>
            <a:srcRect l="7261" t="0" r="7261" b="0"/>
            <a:stretch>
              <a:fillRect/>
            </a:stretch>
          </p:blipFill>
          <p:spPr>
            <a:xfrm flipH="false" flipV="false">
              <a:off x="0" y="0"/>
              <a:ext cx="9296287" cy="10235958"/>
            </a:xfrm>
            <a:prstGeom prst="rect">
              <a:avLst/>
            </a:prstGeom>
          </p:spPr>
        </p:pic>
      </p:grpSp>
      <p:sp>
        <p:nvSpPr>
          <p:cNvPr name="Freeform 7" id="7"/>
          <p:cNvSpPr/>
          <p:nvPr/>
        </p:nvSpPr>
        <p:spPr>
          <a:xfrm flipH="false" flipV="false" rot="-5400000">
            <a:off x="16731762" y="1410919"/>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5400000">
            <a:off x="15939739" y="3593303"/>
            <a:ext cx="2456682" cy="0"/>
          </a:xfrm>
          <a:prstGeom prst="line">
            <a:avLst/>
          </a:prstGeom>
          <a:ln cap="rnd" w="28575">
            <a:solidFill>
              <a:srgbClr val="D9D9D9"/>
            </a:solidFill>
            <a:prstDash val="solid"/>
            <a:headEnd type="none" len="sm" w="sm"/>
            <a:tailEnd type="none" len="sm" w="sm"/>
          </a:ln>
        </p:spPr>
      </p:sp>
      <p:sp>
        <p:nvSpPr>
          <p:cNvPr name="TextBox 9" id="9"/>
          <p:cNvSpPr txBox="true"/>
          <p:nvPr/>
        </p:nvSpPr>
        <p:spPr>
          <a:xfrm rot="0">
            <a:off x="9144000" y="1312982"/>
            <a:ext cx="6787591" cy="2075743"/>
          </a:xfrm>
          <a:prstGeom prst="rect">
            <a:avLst/>
          </a:prstGeom>
        </p:spPr>
        <p:txBody>
          <a:bodyPr anchor="t" rtlCol="false" tIns="0" lIns="0" bIns="0" rIns="0">
            <a:spAutoFit/>
          </a:bodyPr>
          <a:lstStyle/>
          <a:p>
            <a:pPr>
              <a:lnSpc>
                <a:spcPts val="8057"/>
              </a:lnSpc>
              <a:spcBef>
                <a:spcPct val="0"/>
              </a:spcBef>
            </a:pPr>
            <a:r>
              <a:rPr lang="en-US" sz="8057">
                <a:solidFill>
                  <a:srgbClr val="19598D"/>
                </a:solidFill>
                <a:latin typeface="Montserrat Ultra-Bold"/>
              </a:rPr>
              <a:t>Problem Statement</a:t>
            </a:r>
          </a:p>
        </p:txBody>
      </p:sp>
      <p:sp>
        <p:nvSpPr>
          <p:cNvPr name="TextBox 10" id="10"/>
          <p:cNvSpPr txBox="true"/>
          <p:nvPr/>
        </p:nvSpPr>
        <p:spPr>
          <a:xfrm rot="0">
            <a:off x="9144000" y="3734207"/>
            <a:ext cx="7302806" cy="2603500"/>
          </a:xfrm>
          <a:prstGeom prst="rect">
            <a:avLst/>
          </a:prstGeom>
        </p:spPr>
        <p:txBody>
          <a:bodyPr anchor="t" rtlCol="false" tIns="0" lIns="0" bIns="0" rIns="0">
            <a:spAutoFit/>
          </a:bodyPr>
          <a:lstStyle/>
          <a:p>
            <a:pPr algn="just">
              <a:lnSpc>
                <a:spcPts val="3499"/>
              </a:lnSpc>
            </a:pPr>
            <a:r>
              <a:rPr lang="en-US" sz="2499">
                <a:solidFill>
                  <a:srgbClr val="000000"/>
                </a:solidFill>
                <a:latin typeface="Montserrat"/>
              </a:rPr>
              <a:t>Mitron Bank is a legacy financial institution headquartered in Hyderabad. They </a:t>
            </a:r>
            <a:r>
              <a:rPr lang="en-US" sz="2499">
                <a:solidFill>
                  <a:srgbClr val="000000"/>
                </a:solidFill>
                <a:latin typeface="Montserrat"/>
              </a:rPr>
              <a:t>want to introduce a new line of credit cards, aiming to broaden its product offerings and reach in the financial market. </a:t>
            </a:r>
          </a:p>
          <a:p>
            <a:pPr algn="just">
              <a:lnSpc>
                <a:spcPts val="3499"/>
              </a:lnSpc>
            </a:pPr>
          </a:p>
        </p:txBody>
      </p:sp>
      <p:sp>
        <p:nvSpPr>
          <p:cNvPr name="TextBox 11" id="11"/>
          <p:cNvSpPr txBox="true"/>
          <p:nvPr/>
        </p:nvSpPr>
        <p:spPr>
          <a:xfrm rot="0">
            <a:off x="9262788" y="6766332"/>
            <a:ext cx="8837974" cy="1736739"/>
          </a:xfrm>
          <a:prstGeom prst="rect">
            <a:avLst/>
          </a:prstGeom>
        </p:spPr>
        <p:txBody>
          <a:bodyPr anchor="t" rtlCol="false" tIns="0" lIns="0" bIns="0" rIns="0">
            <a:spAutoFit/>
          </a:bodyPr>
          <a:lstStyle/>
          <a:p>
            <a:pPr>
              <a:lnSpc>
                <a:spcPts val="2750"/>
              </a:lnSpc>
              <a:spcBef>
                <a:spcPct val="0"/>
              </a:spcBef>
            </a:pPr>
            <a:r>
              <a:rPr lang="en-US" sz="2750">
                <a:solidFill>
                  <a:srgbClr val="000000"/>
                </a:solidFill>
                <a:latin typeface="Montserrat"/>
              </a:rPr>
              <a:t>To </a:t>
            </a:r>
            <a:r>
              <a:rPr lang="en-US" sz="2750">
                <a:solidFill>
                  <a:srgbClr val="000000"/>
                </a:solidFill>
                <a:latin typeface="Montserrat"/>
              </a:rPr>
              <a:t>analyse the provided sample data and report key findings to the strategy team of Mitron Bank. This analysis is expected to guide them in tailoring the credit cards to customer needs and market trends.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85813" y="-158270"/>
            <a:ext cx="19659626" cy="6857990"/>
          </a:xfrm>
          <a:prstGeom prst="rect">
            <a:avLst/>
          </a:prstGeom>
          <a:solidFill>
            <a:srgbClr val="19598D"/>
          </a:solidFill>
        </p:spPr>
      </p:sp>
      <p:sp>
        <p:nvSpPr>
          <p:cNvPr name="AutoShape 3" id="3"/>
          <p:cNvSpPr/>
          <p:nvPr/>
        </p:nvSpPr>
        <p:spPr>
          <a:xfrm rot="0">
            <a:off x="9640829" y="4185866"/>
            <a:ext cx="3569582" cy="4231220"/>
          </a:xfrm>
          <a:prstGeom prst="rect">
            <a:avLst/>
          </a:prstGeom>
          <a:solidFill>
            <a:srgbClr val="000000">
              <a:alpha val="33725"/>
            </a:srgbClr>
          </a:solidFill>
        </p:spPr>
      </p:sp>
      <p:sp>
        <p:nvSpPr>
          <p:cNvPr name="AutoShape 4" id="4"/>
          <p:cNvSpPr/>
          <p:nvPr/>
        </p:nvSpPr>
        <p:spPr>
          <a:xfrm rot="0">
            <a:off x="13861168" y="4185866"/>
            <a:ext cx="3569582" cy="4231220"/>
          </a:xfrm>
          <a:prstGeom prst="rect">
            <a:avLst/>
          </a:prstGeom>
          <a:solidFill>
            <a:srgbClr val="000000">
              <a:alpha val="33725"/>
            </a:srgbClr>
          </a:solidFill>
        </p:spPr>
      </p:sp>
      <p:sp>
        <p:nvSpPr>
          <p:cNvPr name="AutoShape 5" id="5"/>
          <p:cNvSpPr/>
          <p:nvPr/>
        </p:nvSpPr>
        <p:spPr>
          <a:xfrm rot="0">
            <a:off x="1200150" y="4185866"/>
            <a:ext cx="3569582" cy="4231220"/>
          </a:xfrm>
          <a:prstGeom prst="rect">
            <a:avLst/>
          </a:prstGeom>
          <a:solidFill>
            <a:srgbClr val="000000">
              <a:alpha val="33725"/>
            </a:srgbClr>
          </a:solidFill>
        </p:spPr>
      </p:sp>
      <p:sp>
        <p:nvSpPr>
          <p:cNvPr name="AutoShape 6" id="6"/>
          <p:cNvSpPr/>
          <p:nvPr/>
        </p:nvSpPr>
        <p:spPr>
          <a:xfrm rot="0">
            <a:off x="5420489" y="4185866"/>
            <a:ext cx="3569582" cy="4231220"/>
          </a:xfrm>
          <a:prstGeom prst="rect">
            <a:avLst/>
          </a:prstGeom>
          <a:solidFill>
            <a:srgbClr val="000000">
              <a:alpha val="33725"/>
            </a:srgbClr>
          </a:solidFill>
        </p:spPr>
      </p:sp>
      <p:sp>
        <p:nvSpPr>
          <p:cNvPr name="AutoShape 7" id="7"/>
          <p:cNvSpPr/>
          <p:nvPr/>
        </p:nvSpPr>
        <p:spPr>
          <a:xfrm rot="0">
            <a:off x="9469379" y="4023941"/>
            <a:ext cx="3569582" cy="4220278"/>
          </a:xfrm>
          <a:prstGeom prst="rect">
            <a:avLst/>
          </a:prstGeom>
          <a:solidFill>
            <a:srgbClr val="FFFFFF"/>
          </a:solidFill>
        </p:spPr>
      </p:sp>
      <p:sp>
        <p:nvSpPr>
          <p:cNvPr name="AutoShape 8" id="8"/>
          <p:cNvSpPr/>
          <p:nvPr/>
        </p:nvSpPr>
        <p:spPr>
          <a:xfrm rot="0">
            <a:off x="13689718" y="4023941"/>
            <a:ext cx="3569582" cy="4220278"/>
          </a:xfrm>
          <a:prstGeom prst="rect">
            <a:avLst/>
          </a:prstGeom>
          <a:solidFill>
            <a:srgbClr val="FFFFFF"/>
          </a:solidFill>
        </p:spPr>
      </p:sp>
      <p:sp>
        <p:nvSpPr>
          <p:cNvPr name="AutoShape 9" id="9"/>
          <p:cNvSpPr/>
          <p:nvPr/>
        </p:nvSpPr>
        <p:spPr>
          <a:xfrm rot="0">
            <a:off x="1028700" y="4023941"/>
            <a:ext cx="3569582" cy="4220278"/>
          </a:xfrm>
          <a:prstGeom prst="rect">
            <a:avLst/>
          </a:prstGeom>
          <a:solidFill>
            <a:srgbClr val="FFFFFF"/>
          </a:solidFill>
        </p:spPr>
      </p:sp>
      <p:sp>
        <p:nvSpPr>
          <p:cNvPr name="AutoShape 10" id="10"/>
          <p:cNvSpPr/>
          <p:nvPr/>
        </p:nvSpPr>
        <p:spPr>
          <a:xfrm rot="0">
            <a:off x="5249039" y="4023941"/>
            <a:ext cx="3569582" cy="4220278"/>
          </a:xfrm>
          <a:prstGeom prst="rect">
            <a:avLst/>
          </a:prstGeom>
          <a:solidFill>
            <a:srgbClr val="FFFFFF"/>
          </a:solidFill>
        </p:spPr>
      </p:sp>
      <p:sp>
        <p:nvSpPr>
          <p:cNvPr name="TextBox 11" id="11"/>
          <p:cNvSpPr txBox="true"/>
          <p:nvPr/>
        </p:nvSpPr>
        <p:spPr>
          <a:xfrm rot="0">
            <a:off x="5126492" y="1181100"/>
            <a:ext cx="8035017" cy="1060451"/>
          </a:xfrm>
          <a:prstGeom prst="rect">
            <a:avLst/>
          </a:prstGeom>
        </p:spPr>
        <p:txBody>
          <a:bodyPr anchor="t" rtlCol="false" tIns="0" lIns="0" bIns="0" rIns="0">
            <a:spAutoFit/>
          </a:bodyPr>
          <a:lstStyle/>
          <a:p>
            <a:pPr algn="ctr">
              <a:lnSpc>
                <a:spcPts val="8000"/>
              </a:lnSpc>
              <a:spcBef>
                <a:spcPct val="0"/>
              </a:spcBef>
            </a:pPr>
            <a:r>
              <a:rPr lang="en-US" sz="8000">
                <a:solidFill>
                  <a:srgbClr val="FFFFFF"/>
                </a:solidFill>
                <a:latin typeface="Montserrat Ultra-Bold"/>
              </a:rPr>
              <a:t>Goals</a:t>
            </a:r>
          </a:p>
        </p:txBody>
      </p:sp>
      <p:sp>
        <p:nvSpPr>
          <p:cNvPr name="TextBox 12" id="12"/>
          <p:cNvSpPr txBox="true"/>
          <p:nvPr/>
        </p:nvSpPr>
        <p:spPr>
          <a:xfrm rot="0">
            <a:off x="1503488" y="2487241"/>
            <a:ext cx="15281024" cy="488315"/>
          </a:xfrm>
          <a:prstGeom prst="rect">
            <a:avLst/>
          </a:prstGeom>
        </p:spPr>
        <p:txBody>
          <a:bodyPr anchor="t" rtlCol="false" tIns="0" lIns="0" bIns="0" rIns="0">
            <a:spAutoFit/>
          </a:bodyPr>
          <a:lstStyle/>
          <a:p>
            <a:pPr algn="ctr">
              <a:lnSpc>
                <a:spcPts val="4059"/>
              </a:lnSpc>
            </a:pPr>
            <a:r>
              <a:rPr lang="en-US" sz="2899">
                <a:solidFill>
                  <a:srgbClr val="FFFFFF"/>
                </a:solidFill>
                <a:latin typeface="Montserrat"/>
              </a:rPr>
              <a:t>Task: Imagine yourself as Peter Pandey and perform the following tasks</a:t>
            </a:r>
          </a:p>
        </p:txBody>
      </p:sp>
      <p:sp>
        <p:nvSpPr>
          <p:cNvPr name="TextBox 13" id="13"/>
          <p:cNvSpPr txBox="true"/>
          <p:nvPr/>
        </p:nvSpPr>
        <p:spPr>
          <a:xfrm rot="0">
            <a:off x="1266094" y="5934054"/>
            <a:ext cx="3094794" cy="2213610"/>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a:rPr>
              <a:t>Use “Insight Ideas from Tony.pdf”. Create metrics and visuals accordingly.</a:t>
            </a:r>
          </a:p>
          <a:p>
            <a:pPr algn="just">
              <a:lnSpc>
                <a:spcPts val="2940"/>
              </a:lnSpc>
            </a:pPr>
          </a:p>
          <a:p>
            <a:pPr algn="just">
              <a:lnSpc>
                <a:spcPts val="2940"/>
              </a:lnSpc>
            </a:pPr>
          </a:p>
        </p:txBody>
      </p:sp>
      <p:sp>
        <p:nvSpPr>
          <p:cNvPr name="TextBox 14" id="14"/>
          <p:cNvSpPr txBox="true"/>
          <p:nvPr/>
        </p:nvSpPr>
        <p:spPr>
          <a:xfrm rot="0">
            <a:off x="5486433" y="5943579"/>
            <a:ext cx="3094794" cy="2197734"/>
          </a:xfrm>
          <a:prstGeom prst="rect">
            <a:avLst/>
          </a:prstGeom>
        </p:spPr>
        <p:txBody>
          <a:bodyPr anchor="t" rtlCol="false" tIns="0" lIns="0" bIns="0" rIns="0">
            <a:spAutoFit/>
          </a:bodyPr>
          <a:lstStyle/>
          <a:p>
            <a:pPr algn="just">
              <a:lnSpc>
                <a:spcPts val="2240"/>
              </a:lnSpc>
            </a:pPr>
            <a:r>
              <a:rPr lang="en-US" sz="1600">
                <a:solidFill>
                  <a:srgbClr val="000000"/>
                </a:solidFill>
                <a:latin typeface="Montserrat"/>
              </a:rPr>
              <a:t>Design a dashboard with your metrics and analysis. The end users of this </a:t>
            </a:r>
            <a:r>
              <a:rPr lang="en-US" sz="1600">
                <a:solidFill>
                  <a:srgbClr val="000000"/>
                </a:solidFill>
                <a:latin typeface="Montserrat"/>
              </a:rPr>
              <a:t>dashboard are top-level management and the product strategy team hence the dashboard should be self-explanatory and easy to understand.</a:t>
            </a:r>
          </a:p>
        </p:txBody>
      </p:sp>
      <p:sp>
        <p:nvSpPr>
          <p:cNvPr name="TextBox 15" id="15"/>
          <p:cNvSpPr txBox="true"/>
          <p:nvPr/>
        </p:nvSpPr>
        <p:spPr>
          <a:xfrm rot="0">
            <a:off x="9706773" y="5934054"/>
            <a:ext cx="3094794" cy="2192655"/>
          </a:xfrm>
          <a:prstGeom prst="rect">
            <a:avLst/>
          </a:prstGeom>
        </p:spPr>
        <p:txBody>
          <a:bodyPr anchor="t" rtlCol="false" tIns="0" lIns="0" bIns="0" rIns="0">
            <a:spAutoFit/>
          </a:bodyPr>
          <a:lstStyle/>
          <a:p>
            <a:pPr algn="just">
              <a:lnSpc>
                <a:spcPts val="2520"/>
              </a:lnSpc>
            </a:pPr>
            <a:r>
              <a:rPr lang="en-US" sz="1800">
                <a:solidFill>
                  <a:srgbClr val="000000"/>
                </a:solidFill>
                <a:latin typeface="Montserrat"/>
              </a:rPr>
              <a:t>Present your insights to Mr.Bashnir Rover &amp; team. Be creative and concise with your presentation. Use your dashboard in the presentation along with the deck.</a:t>
            </a:r>
          </a:p>
        </p:txBody>
      </p:sp>
      <p:sp>
        <p:nvSpPr>
          <p:cNvPr name="TextBox 16" id="16"/>
          <p:cNvSpPr txBox="true"/>
          <p:nvPr/>
        </p:nvSpPr>
        <p:spPr>
          <a:xfrm rot="0">
            <a:off x="13927112" y="5934054"/>
            <a:ext cx="3094794" cy="2213610"/>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a:rPr>
              <a:t>Use additional data based on your own research to support your</a:t>
            </a:r>
          </a:p>
          <a:p>
            <a:pPr algn="just">
              <a:lnSpc>
                <a:spcPts val="2940"/>
              </a:lnSpc>
            </a:pPr>
            <a:r>
              <a:rPr lang="en-US" sz="2100">
                <a:solidFill>
                  <a:srgbClr val="000000"/>
                </a:solidFill>
                <a:latin typeface="Montserrat"/>
              </a:rPr>
              <a:t>recommendations.</a:t>
            </a:r>
          </a:p>
          <a:p>
            <a:pPr algn="just">
              <a:lnSpc>
                <a:spcPts val="2940"/>
              </a:lnSpc>
            </a:pPr>
          </a:p>
        </p:txBody>
      </p:sp>
      <p:sp>
        <p:nvSpPr>
          <p:cNvPr name="TextBox 17" id="17"/>
          <p:cNvSpPr txBox="true"/>
          <p:nvPr/>
        </p:nvSpPr>
        <p:spPr>
          <a:xfrm rot="0">
            <a:off x="1266094" y="4348162"/>
            <a:ext cx="3094794" cy="752476"/>
          </a:xfrm>
          <a:prstGeom prst="rect">
            <a:avLst/>
          </a:prstGeom>
        </p:spPr>
        <p:txBody>
          <a:bodyPr anchor="t" rtlCol="false" tIns="0" lIns="0" bIns="0" rIns="0">
            <a:spAutoFit/>
          </a:bodyPr>
          <a:lstStyle/>
          <a:p>
            <a:pPr algn="ctr">
              <a:lnSpc>
                <a:spcPts val="6299"/>
              </a:lnSpc>
            </a:pPr>
            <a:r>
              <a:rPr lang="en-US" sz="4499">
                <a:solidFill>
                  <a:srgbClr val="19598D"/>
                </a:solidFill>
                <a:latin typeface="Montserrat Bold"/>
              </a:rPr>
              <a:t>Goals 1</a:t>
            </a:r>
          </a:p>
        </p:txBody>
      </p:sp>
      <p:sp>
        <p:nvSpPr>
          <p:cNvPr name="TextBox 18" id="18"/>
          <p:cNvSpPr txBox="true"/>
          <p:nvPr/>
        </p:nvSpPr>
        <p:spPr>
          <a:xfrm rot="0">
            <a:off x="5486433" y="4348162"/>
            <a:ext cx="3094794" cy="752476"/>
          </a:xfrm>
          <a:prstGeom prst="rect">
            <a:avLst/>
          </a:prstGeom>
        </p:spPr>
        <p:txBody>
          <a:bodyPr anchor="t" rtlCol="false" tIns="0" lIns="0" bIns="0" rIns="0">
            <a:spAutoFit/>
          </a:bodyPr>
          <a:lstStyle/>
          <a:p>
            <a:pPr algn="ctr">
              <a:lnSpc>
                <a:spcPts val="6299"/>
              </a:lnSpc>
            </a:pPr>
            <a:r>
              <a:rPr lang="en-US" sz="4499">
                <a:solidFill>
                  <a:srgbClr val="19598D"/>
                </a:solidFill>
                <a:latin typeface="Montserrat Bold"/>
              </a:rPr>
              <a:t>Goals 2</a:t>
            </a:r>
          </a:p>
        </p:txBody>
      </p:sp>
      <p:sp>
        <p:nvSpPr>
          <p:cNvPr name="TextBox 19" id="19"/>
          <p:cNvSpPr txBox="true"/>
          <p:nvPr/>
        </p:nvSpPr>
        <p:spPr>
          <a:xfrm rot="0">
            <a:off x="9706773" y="4348162"/>
            <a:ext cx="3094794" cy="752476"/>
          </a:xfrm>
          <a:prstGeom prst="rect">
            <a:avLst/>
          </a:prstGeom>
        </p:spPr>
        <p:txBody>
          <a:bodyPr anchor="t" rtlCol="false" tIns="0" lIns="0" bIns="0" rIns="0">
            <a:spAutoFit/>
          </a:bodyPr>
          <a:lstStyle/>
          <a:p>
            <a:pPr algn="ctr">
              <a:lnSpc>
                <a:spcPts val="6299"/>
              </a:lnSpc>
            </a:pPr>
            <a:r>
              <a:rPr lang="en-US" sz="4499">
                <a:solidFill>
                  <a:srgbClr val="19598D"/>
                </a:solidFill>
                <a:latin typeface="Montserrat Bold"/>
              </a:rPr>
              <a:t>Goals 3</a:t>
            </a:r>
          </a:p>
        </p:txBody>
      </p:sp>
      <p:sp>
        <p:nvSpPr>
          <p:cNvPr name="TextBox 20" id="20"/>
          <p:cNvSpPr txBox="true"/>
          <p:nvPr/>
        </p:nvSpPr>
        <p:spPr>
          <a:xfrm rot="0">
            <a:off x="13927112" y="4348162"/>
            <a:ext cx="3094794" cy="752476"/>
          </a:xfrm>
          <a:prstGeom prst="rect">
            <a:avLst/>
          </a:prstGeom>
        </p:spPr>
        <p:txBody>
          <a:bodyPr anchor="t" rtlCol="false" tIns="0" lIns="0" bIns="0" rIns="0">
            <a:spAutoFit/>
          </a:bodyPr>
          <a:lstStyle/>
          <a:p>
            <a:pPr algn="ctr">
              <a:lnSpc>
                <a:spcPts val="6299"/>
              </a:lnSpc>
            </a:pPr>
            <a:r>
              <a:rPr lang="en-US" sz="4499">
                <a:solidFill>
                  <a:srgbClr val="19598D"/>
                </a:solidFill>
                <a:latin typeface="Montserrat Bold"/>
              </a:rPr>
              <a:t>Goals 4</a:t>
            </a:r>
          </a:p>
        </p:txBody>
      </p:sp>
      <p:sp>
        <p:nvSpPr>
          <p:cNvPr name="AutoShape 21" id="21"/>
          <p:cNvSpPr/>
          <p:nvPr/>
        </p:nvSpPr>
        <p:spPr>
          <a:xfrm rot="0">
            <a:off x="1266094" y="5481276"/>
            <a:ext cx="3094794" cy="0"/>
          </a:xfrm>
          <a:prstGeom prst="line">
            <a:avLst/>
          </a:prstGeom>
          <a:ln cap="rnd" w="19050">
            <a:solidFill>
              <a:srgbClr val="000000"/>
            </a:solidFill>
            <a:prstDash val="solid"/>
            <a:headEnd type="none" len="sm" w="sm"/>
            <a:tailEnd type="none" len="sm" w="sm"/>
          </a:ln>
        </p:spPr>
      </p:sp>
      <p:sp>
        <p:nvSpPr>
          <p:cNvPr name="AutoShape 22" id="22"/>
          <p:cNvSpPr/>
          <p:nvPr/>
        </p:nvSpPr>
        <p:spPr>
          <a:xfrm rot="0">
            <a:off x="5486433" y="5481276"/>
            <a:ext cx="3094794" cy="0"/>
          </a:xfrm>
          <a:prstGeom prst="line">
            <a:avLst/>
          </a:prstGeom>
          <a:ln cap="rnd" w="19050">
            <a:solidFill>
              <a:srgbClr val="000000"/>
            </a:solidFill>
            <a:prstDash val="solid"/>
            <a:headEnd type="none" len="sm" w="sm"/>
            <a:tailEnd type="none" len="sm" w="sm"/>
          </a:ln>
        </p:spPr>
      </p:sp>
      <p:sp>
        <p:nvSpPr>
          <p:cNvPr name="AutoShape 23" id="23"/>
          <p:cNvSpPr/>
          <p:nvPr/>
        </p:nvSpPr>
        <p:spPr>
          <a:xfrm rot="0">
            <a:off x="9706773" y="5481276"/>
            <a:ext cx="3094794" cy="0"/>
          </a:xfrm>
          <a:prstGeom prst="line">
            <a:avLst/>
          </a:prstGeom>
          <a:ln cap="rnd" w="19050">
            <a:solidFill>
              <a:srgbClr val="000000"/>
            </a:solidFill>
            <a:prstDash val="solid"/>
            <a:headEnd type="none" len="sm" w="sm"/>
            <a:tailEnd type="none" len="sm" w="sm"/>
          </a:ln>
        </p:spPr>
      </p:sp>
      <p:sp>
        <p:nvSpPr>
          <p:cNvPr name="AutoShape 24" id="24"/>
          <p:cNvSpPr/>
          <p:nvPr/>
        </p:nvSpPr>
        <p:spPr>
          <a:xfrm rot="0">
            <a:off x="13927112" y="5481276"/>
            <a:ext cx="3094794" cy="0"/>
          </a:xfrm>
          <a:prstGeom prst="line">
            <a:avLst/>
          </a:prstGeom>
          <a:ln cap="rnd" w="19050">
            <a:solidFill>
              <a:srgbClr val="000000"/>
            </a:solidFill>
            <a:prstDash val="solid"/>
            <a:headEnd type="none" len="sm" w="sm"/>
            <a:tailEnd type="none" len="sm" w="sm"/>
          </a:ln>
        </p:spPr>
      </p:sp>
      <p:sp>
        <p:nvSpPr>
          <p:cNvPr name="Freeform 25" id="25"/>
          <p:cNvSpPr/>
          <p:nvPr/>
        </p:nvSpPr>
        <p:spPr>
          <a:xfrm flipH="false" flipV="false" rot="0">
            <a:off x="16377677" y="923192"/>
            <a:ext cx="844062" cy="211015"/>
          </a:xfrm>
          <a:custGeom>
            <a:avLst/>
            <a:gdLst/>
            <a:ahLst/>
            <a:cxnLst/>
            <a:rect r="r" b="b" t="t" l="l"/>
            <a:pathLst>
              <a:path h="211015" w="844062">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10800000">
            <a:off x="1028700" y="923192"/>
            <a:ext cx="844062" cy="211015"/>
          </a:xfrm>
          <a:custGeom>
            <a:avLst/>
            <a:gdLst/>
            <a:ahLst/>
            <a:cxnLst/>
            <a:rect r="r" b="b" t="t" l="l"/>
            <a:pathLst>
              <a:path h="211015" w="844062">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27" id="27"/>
          <p:cNvSpPr/>
          <p:nvPr/>
        </p:nvSpPr>
        <p:spPr>
          <a:xfrm rot="23662">
            <a:off x="13861144" y="1014412"/>
            <a:ext cx="2075766" cy="0"/>
          </a:xfrm>
          <a:prstGeom prst="line">
            <a:avLst/>
          </a:prstGeom>
          <a:ln cap="rnd" w="28575">
            <a:solidFill>
              <a:srgbClr val="FFFFFF">
                <a:alpha val="74902"/>
              </a:srgbClr>
            </a:solidFill>
            <a:prstDash val="solid"/>
            <a:headEnd type="none" len="sm" w="sm"/>
            <a:tailEnd type="none" len="sm" w="sm"/>
          </a:ln>
        </p:spPr>
      </p:sp>
      <p:sp>
        <p:nvSpPr>
          <p:cNvPr name="AutoShape 28" id="28"/>
          <p:cNvSpPr/>
          <p:nvPr/>
        </p:nvSpPr>
        <p:spPr>
          <a:xfrm rot="-10776337">
            <a:off x="2313529" y="1014413"/>
            <a:ext cx="2075766" cy="0"/>
          </a:xfrm>
          <a:prstGeom prst="line">
            <a:avLst/>
          </a:prstGeom>
          <a:ln cap="rnd" w="28575">
            <a:solidFill>
              <a:srgbClr val="FFFFFF">
                <a:alpha val="74902"/>
              </a:srgbClr>
            </a:solidFill>
            <a:prstDash val="solid"/>
            <a:headEnd type="none" len="sm" w="sm"/>
            <a:tailEnd type="none" len="sm" w="sm"/>
          </a:ln>
        </p:spPr>
      </p:sp>
      <p:sp>
        <p:nvSpPr>
          <p:cNvPr name="AutoShape 29" id="29"/>
          <p:cNvSpPr/>
          <p:nvPr/>
        </p:nvSpPr>
        <p:spPr>
          <a:xfrm rot="0">
            <a:off x="-282420" y="9096375"/>
            <a:ext cx="18852841" cy="0"/>
          </a:xfrm>
          <a:prstGeom prst="line">
            <a:avLst/>
          </a:prstGeom>
          <a:ln cap="rnd" w="28575">
            <a:solidFill>
              <a:srgbClr val="D9D9D9"/>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010633" y="0"/>
            <a:ext cx="10277367" cy="2739331"/>
          </a:xfrm>
          <a:prstGeom prst="rect">
            <a:avLst/>
          </a:prstGeom>
          <a:solidFill>
            <a:srgbClr val="19598D"/>
          </a:solidFill>
        </p:spPr>
      </p:sp>
      <p:sp>
        <p:nvSpPr>
          <p:cNvPr name="AutoShape 3" id="3"/>
          <p:cNvSpPr/>
          <p:nvPr/>
        </p:nvSpPr>
        <p:spPr>
          <a:xfrm rot="0">
            <a:off x="8741989" y="-1074230"/>
            <a:ext cx="3973783" cy="6148935"/>
          </a:xfrm>
          <a:prstGeom prst="rect">
            <a:avLst/>
          </a:prstGeom>
          <a:solidFill>
            <a:srgbClr val="000000">
              <a:alpha val="21961"/>
            </a:srgbClr>
          </a:solidFill>
        </p:spPr>
      </p:sp>
      <p:sp>
        <p:nvSpPr>
          <p:cNvPr name="AutoShape 4" id="4"/>
          <p:cNvSpPr/>
          <p:nvPr/>
        </p:nvSpPr>
        <p:spPr>
          <a:xfrm rot="0">
            <a:off x="13239987" y="-597972"/>
            <a:ext cx="4688171" cy="8725930"/>
          </a:xfrm>
          <a:prstGeom prst="rect">
            <a:avLst/>
          </a:prstGeom>
          <a:solidFill>
            <a:srgbClr val="000000">
              <a:alpha val="21961"/>
            </a:srgbClr>
          </a:solidFill>
        </p:spPr>
      </p:sp>
      <p:grpSp>
        <p:nvGrpSpPr>
          <p:cNvPr name="Group 5" id="5"/>
          <p:cNvGrpSpPr/>
          <p:nvPr/>
        </p:nvGrpSpPr>
        <p:grpSpPr>
          <a:xfrm rot="0">
            <a:off x="13097112" y="0"/>
            <a:ext cx="4688171" cy="7985083"/>
            <a:chOff x="0" y="0"/>
            <a:chExt cx="6250894" cy="10646778"/>
          </a:xfrm>
        </p:grpSpPr>
        <p:pic>
          <p:nvPicPr>
            <p:cNvPr name="Picture 6" id="6"/>
            <p:cNvPicPr>
              <a:picLocks noChangeAspect="true"/>
            </p:cNvPicPr>
            <p:nvPr/>
          </p:nvPicPr>
          <p:blipFill>
            <a:blip r:embed="rId2"/>
            <a:srcRect l="20644" t="0" r="20644" b="0"/>
            <a:stretch>
              <a:fillRect/>
            </a:stretch>
          </p:blipFill>
          <p:spPr>
            <a:xfrm flipH="false" flipV="false">
              <a:off x="0" y="0"/>
              <a:ext cx="6250894" cy="10646778"/>
            </a:xfrm>
            <a:prstGeom prst="rect">
              <a:avLst/>
            </a:prstGeom>
          </p:spPr>
        </p:pic>
      </p:grpSp>
      <p:grpSp>
        <p:nvGrpSpPr>
          <p:cNvPr name="Group 7" id="7"/>
          <p:cNvGrpSpPr/>
          <p:nvPr/>
        </p:nvGrpSpPr>
        <p:grpSpPr>
          <a:xfrm rot="0">
            <a:off x="8599114" y="0"/>
            <a:ext cx="3973783" cy="4931830"/>
            <a:chOff x="0" y="0"/>
            <a:chExt cx="5298377" cy="6575773"/>
          </a:xfrm>
        </p:grpSpPr>
        <p:pic>
          <p:nvPicPr>
            <p:cNvPr name="Picture 8" id="8"/>
            <p:cNvPicPr>
              <a:picLocks noChangeAspect="true"/>
            </p:cNvPicPr>
            <p:nvPr/>
          </p:nvPicPr>
          <p:blipFill>
            <a:blip r:embed="rId3"/>
            <a:srcRect l="12082" t="0" r="12082" b="0"/>
            <a:stretch>
              <a:fillRect/>
            </a:stretch>
          </p:blipFill>
          <p:spPr>
            <a:xfrm flipH="false" flipV="false">
              <a:off x="0" y="0"/>
              <a:ext cx="5298377" cy="6575773"/>
            </a:xfrm>
            <a:prstGeom prst="rect">
              <a:avLst/>
            </a:prstGeom>
          </p:spPr>
        </p:pic>
      </p:grpSp>
      <p:sp>
        <p:nvSpPr>
          <p:cNvPr name="AutoShape 9" id="9"/>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10" id="10"/>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AutoShape 12" id="12"/>
          <p:cNvSpPr/>
          <p:nvPr/>
        </p:nvSpPr>
        <p:spPr>
          <a:xfrm rot="0">
            <a:off x="1316454" y="7264655"/>
            <a:ext cx="2661157" cy="0"/>
          </a:xfrm>
          <a:prstGeom prst="line">
            <a:avLst/>
          </a:prstGeom>
          <a:ln cap="rnd" w="600075">
            <a:solidFill>
              <a:srgbClr val="19598D"/>
            </a:solidFill>
            <a:prstDash val="solid"/>
            <a:headEnd type="none" len="sm" w="sm"/>
            <a:tailEnd type="none" len="sm" w="sm"/>
          </a:ln>
        </p:spPr>
      </p:sp>
      <p:sp>
        <p:nvSpPr>
          <p:cNvPr name="TextBox 13" id="13"/>
          <p:cNvSpPr txBox="true"/>
          <p:nvPr/>
        </p:nvSpPr>
        <p:spPr>
          <a:xfrm rot="0">
            <a:off x="1316454" y="1780481"/>
            <a:ext cx="7097448" cy="2070101"/>
          </a:xfrm>
          <a:prstGeom prst="rect">
            <a:avLst/>
          </a:prstGeom>
        </p:spPr>
        <p:txBody>
          <a:bodyPr anchor="t" rtlCol="false" tIns="0" lIns="0" bIns="0" rIns="0">
            <a:spAutoFit/>
          </a:bodyPr>
          <a:lstStyle/>
          <a:p>
            <a:pPr>
              <a:lnSpc>
                <a:spcPts val="8000"/>
              </a:lnSpc>
              <a:spcBef>
                <a:spcPct val="0"/>
              </a:spcBef>
            </a:pPr>
            <a:r>
              <a:rPr lang="en-US" sz="8000">
                <a:solidFill>
                  <a:srgbClr val="19598D"/>
                </a:solidFill>
                <a:latin typeface="Montserrat Ultra-Bold"/>
              </a:rPr>
              <a:t>Data at a Glance</a:t>
            </a:r>
          </a:p>
        </p:txBody>
      </p:sp>
      <p:sp>
        <p:nvSpPr>
          <p:cNvPr name="TextBox 14" id="14"/>
          <p:cNvSpPr txBox="true"/>
          <p:nvPr/>
        </p:nvSpPr>
        <p:spPr>
          <a:xfrm rot="0">
            <a:off x="1316454" y="4308296"/>
            <a:ext cx="6508967" cy="2165350"/>
          </a:xfrm>
          <a:prstGeom prst="rect">
            <a:avLst/>
          </a:prstGeom>
        </p:spPr>
        <p:txBody>
          <a:bodyPr anchor="t" rtlCol="false" tIns="0" lIns="0" bIns="0" rIns="0">
            <a:spAutoFit/>
          </a:bodyPr>
          <a:lstStyle/>
          <a:p>
            <a:pPr algn="just">
              <a:lnSpc>
                <a:spcPts val="3499"/>
              </a:lnSpc>
            </a:pPr>
            <a:r>
              <a:rPr lang="en-US" sz="2499">
                <a:solidFill>
                  <a:srgbClr val="000000"/>
                </a:solidFill>
                <a:latin typeface="Montserrat"/>
              </a:rPr>
              <a:t>The dataset was provided with data of 4000 customers. The dataset had two CSV files. </a:t>
            </a:r>
          </a:p>
          <a:p>
            <a:pPr algn="just" marL="539749" indent="-269875" lvl="1">
              <a:lnSpc>
                <a:spcPts val="3499"/>
              </a:lnSpc>
              <a:buFont typeface="Arial"/>
              <a:buChar char="•"/>
            </a:pPr>
            <a:r>
              <a:rPr lang="en-US" sz="2499">
                <a:solidFill>
                  <a:srgbClr val="000000"/>
                </a:solidFill>
                <a:latin typeface="Montserrat"/>
              </a:rPr>
              <a:t> dim_customers</a:t>
            </a:r>
          </a:p>
          <a:p>
            <a:pPr algn="just" marL="539749" indent="-269875" lvl="1">
              <a:lnSpc>
                <a:spcPts val="3499"/>
              </a:lnSpc>
              <a:buFont typeface="Arial"/>
              <a:buChar char="•"/>
            </a:pPr>
            <a:r>
              <a:rPr lang="en-US" sz="2499">
                <a:solidFill>
                  <a:srgbClr val="000000"/>
                </a:solidFill>
                <a:latin typeface="Montserrat"/>
              </a:rPr>
              <a:t> fact_spends</a:t>
            </a:r>
          </a:p>
        </p:txBody>
      </p:sp>
      <p:sp>
        <p:nvSpPr>
          <p:cNvPr name="TextBox 15" id="15"/>
          <p:cNvSpPr txBox="true"/>
          <p:nvPr/>
        </p:nvSpPr>
        <p:spPr>
          <a:xfrm rot="0">
            <a:off x="1495304" y="7322571"/>
            <a:ext cx="2303456" cy="438967"/>
          </a:xfrm>
          <a:prstGeom prst="rect">
            <a:avLst/>
          </a:prstGeom>
        </p:spPr>
        <p:txBody>
          <a:bodyPr anchor="t" rtlCol="false" tIns="0" lIns="0" bIns="0" rIns="0">
            <a:spAutoFit/>
          </a:bodyPr>
          <a:lstStyle/>
          <a:p>
            <a:pPr algn="ctr">
              <a:lnSpc>
                <a:spcPts val="3629"/>
              </a:lnSpc>
            </a:pPr>
            <a:r>
              <a:rPr lang="en-US" sz="2592" u="sng">
                <a:solidFill>
                  <a:srgbClr val="FFFFFF"/>
                </a:solidFill>
                <a:latin typeface="Montserrat Semi-Bold"/>
                <a:hlinkClick r:id="rId6" tooltip="https://drive.google.com/drive/folders/1L7w5tV-YIeK7LfJ3EPS1t-jKdGqgD-lz?usp=sharing"/>
              </a:rPr>
              <a:t>View More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5" id="5"/>
          <p:cNvSpPr/>
          <p:nvPr/>
        </p:nvSpPr>
        <p:spPr>
          <a:xfrm flipH="false" flipV="false" rot="0">
            <a:off x="2493912" y="1497013"/>
            <a:ext cx="13939185" cy="7761287"/>
          </a:xfrm>
          <a:custGeom>
            <a:avLst/>
            <a:gdLst/>
            <a:ahLst/>
            <a:cxnLst/>
            <a:rect r="r" b="b" t="t" l="l"/>
            <a:pathLst>
              <a:path h="7761287" w="13939185">
                <a:moveTo>
                  <a:pt x="0" y="0"/>
                </a:moveTo>
                <a:lnTo>
                  <a:pt x="13939185" y="0"/>
                </a:lnTo>
                <a:lnTo>
                  <a:pt x="13939185" y="7761287"/>
                </a:lnTo>
                <a:lnTo>
                  <a:pt x="0" y="7761287"/>
                </a:lnTo>
                <a:lnTo>
                  <a:pt x="0" y="0"/>
                </a:lnTo>
                <a:close/>
              </a:path>
            </a:pathLst>
          </a:custGeom>
          <a:blipFill>
            <a:blip r:embed="rId4"/>
            <a:stretch>
              <a:fillRect l="0" t="-123" r="0" b="-123"/>
            </a:stretch>
          </a:blipFill>
        </p:spPr>
      </p:sp>
      <p:sp>
        <p:nvSpPr>
          <p:cNvPr name="TextBox 6" id="6"/>
          <p:cNvSpPr txBox="true"/>
          <p:nvPr/>
        </p:nvSpPr>
        <p:spPr>
          <a:xfrm rot="0">
            <a:off x="1171526" y="479425"/>
            <a:ext cx="6308824" cy="1060451"/>
          </a:xfrm>
          <a:prstGeom prst="rect">
            <a:avLst/>
          </a:prstGeom>
        </p:spPr>
        <p:txBody>
          <a:bodyPr anchor="t" rtlCol="false" tIns="0" lIns="0" bIns="0" rIns="0">
            <a:spAutoFit/>
          </a:bodyPr>
          <a:lstStyle/>
          <a:p>
            <a:pPr>
              <a:lnSpc>
                <a:spcPts val="8000"/>
              </a:lnSpc>
              <a:spcBef>
                <a:spcPct val="0"/>
              </a:spcBef>
            </a:pPr>
            <a:r>
              <a:rPr lang="en-US" sz="8000">
                <a:solidFill>
                  <a:srgbClr val="19598D"/>
                </a:solidFill>
                <a:latin typeface="Montserrat Ultra-Bold"/>
              </a:rPr>
              <a:t>Analysis</a:t>
            </a:r>
          </a:p>
        </p:txBody>
      </p:sp>
      <p:sp>
        <p:nvSpPr>
          <p:cNvPr name="TextBox 7" id="7"/>
          <p:cNvSpPr txBox="true"/>
          <p:nvPr/>
        </p:nvSpPr>
        <p:spPr>
          <a:xfrm rot="0">
            <a:off x="1587714" y="7084192"/>
            <a:ext cx="2927136" cy="560440"/>
          </a:xfrm>
          <a:prstGeom prst="rect">
            <a:avLst/>
          </a:prstGeom>
        </p:spPr>
        <p:txBody>
          <a:bodyPr anchor="t" rtlCol="false" tIns="0" lIns="0" bIns="0" rIns="0">
            <a:spAutoFit/>
          </a:bodyPr>
          <a:lstStyle/>
          <a:p>
            <a:pPr algn="ctr">
              <a:lnSpc>
                <a:spcPts val="4612"/>
              </a:lnSpc>
            </a:pPr>
            <a:r>
              <a:rPr lang="en-US" sz="3294">
                <a:solidFill>
                  <a:srgbClr val="FFFFFF"/>
                </a:solidFill>
                <a:latin typeface="Montserrat Semi-Bold"/>
              </a:rPr>
              <a:t>View More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5" id="5"/>
          <p:cNvSpPr/>
          <p:nvPr/>
        </p:nvSpPr>
        <p:spPr>
          <a:xfrm flipH="false" flipV="false" rot="0">
            <a:off x="2724912" y="1560546"/>
            <a:ext cx="13791013" cy="7697754"/>
          </a:xfrm>
          <a:custGeom>
            <a:avLst/>
            <a:gdLst/>
            <a:ahLst/>
            <a:cxnLst/>
            <a:rect r="r" b="b" t="t" l="l"/>
            <a:pathLst>
              <a:path h="7697754" w="13791013">
                <a:moveTo>
                  <a:pt x="0" y="0"/>
                </a:moveTo>
                <a:lnTo>
                  <a:pt x="13791013" y="0"/>
                </a:lnTo>
                <a:lnTo>
                  <a:pt x="13791013" y="7697754"/>
                </a:lnTo>
                <a:lnTo>
                  <a:pt x="0" y="7697754"/>
                </a:lnTo>
                <a:lnTo>
                  <a:pt x="0" y="0"/>
                </a:lnTo>
                <a:close/>
              </a:path>
            </a:pathLst>
          </a:custGeom>
          <a:blipFill>
            <a:blip r:embed="rId4"/>
            <a:stretch>
              <a:fillRect l="0" t="0" r="0" b="0"/>
            </a:stretch>
          </a:blipFill>
        </p:spPr>
      </p:sp>
      <p:sp>
        <p:nvSpPr>
          <p:cNvPr name="TextBox 6" id="6"/>
          <p:cNvSpPr txBox="true"/>
          <p:nvPr/>
        </p:nvSpPr>
        <p:spPr>
          <a:xfrm rot="0">
            <a:off x="1171526" y="479425"/>
            <a:ext cx="6308824" cy="1060451"/>
          </a:xfrm>
          <a:prstGeom prst="rect">
            <a:avLst/>
          </a:prstGeom>
        </p:spPr>
        <p:txBody>
          <a:bodyPr anchor="t" rtlCol="false" tIns="0" lIns="0" bIns="0" rIns="0">
            <a:spAutoFit/>
          </a:bodyPr>
          <a:lstStyle/>
          <a:p>
            <a:pPr>
              <a:lnSpc>
                <a:spcPts val="8000"/>
              </a:lnSpc>
              <a:spcBef>
                <a:spcPct val="0"/>
              </a:spcBef>
            </a:pPr>
            <a:r>
              <a:rPr lang="en-US" sz="8000">
                <a:solidFill>
                  <a:srgbClr val="19598D"/>
                </a:solidFill>
                <a:latin typeface="Montserrat Ultra-Bold"/>
              </a:rPr>
              <a:t>Analysis</a:t>
            </a:r>
          </a:p>
        </p:txBody>
      </p:sp>
      <p:sp>
        <p:nvSpPr>
          <p:cNvPr name="TextBox 7" id="7"/>
          <p:cNvSpPr txBox="true"/>
          <p:nvPr/>
        </p:nvSpPr>
        <p:spPr>
          <a:xfrm rot="0">
            <a:off x="1587714" y="7084192"/>
            <a:ext cx="2927136" cy="560440"/>
          </a:xfrm>
          <a:prstGeom prst="rect">
            <a:avLst/>
          </a:prstGeom>
        </p:spPr>
        <p:txBody>
          <a:bodyPr anchor="t" rtlCol="false" tIns="0" lIns="0" bIns="0" rIns="0">
            <a:spAutoFit/>
          </a:bodyPr>
          <a:lstStyle/>
          <a:p>
            <a:pPr algn="ctr">
              <a:lnSpc>
                <a:spcPts val="4612"/>
              </a:lnSpc>
            </a:pPr>
            <a:r>
              <a:rPr lang="en-US" sz="3294">
                <a:solidFill>
                  <a:srgbClr val="FFFFFF"/>
                </a:solidFill>
                <a:latin typeface="Montserrat Semi-Bold"/>
              </a:rPr>
              <a:t>View More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5" id="5"/>
          <p:cNvSpPr/>
          <p:nvPr/>
        </p:nvSpPr>
        <p:spPr>
          <a:xfrm flipH="false" flipV="false" rot="0">
            <a:off x="2726633" y="1547638"/>
            <a:ext cx="13760859" cy="7710662"/>
          </a:xfrm>
          <a:custGeom>
            <a:avLst/>
            <a:gdLst/>
            <a:ahLst/>
            <a:cxnLst/>
            <a:rect r="r" b="b" t="t" l="l"/>
            <a:pathLst>
              <a:path h="7710662" w="13760859">
                <a:moveTo>
                  <a:pt x="0" y="0"/>
                </a:moveTo>
                <a:lnTo>
                  <a:pt x="13760859" y="0"/>
                </a:lnTo>
                <a:lnTo>
                  <a:pt x="13760859" y="7710662"/>
                </a:lnTo>
                <a:lnTo>
                  <a:pt x="0" y="7710662"/>
                </a:lnTo>
                <a:lnTo>
                  <a:pt x="0" y="0"/>
                </a:lnTo>
                <a:close/>
              </a:path>
            </a:pathLst>
          </a:custGeom>
          <a:blipFill>
            <a:blip r:embed="rId4"/>
            <a:stretch>
              <a:fillRect l="0" t="0" r="0" b="0"/>
            </a:stretch>
          </a:blipFill>
        </p:spPr>
      </p:sp>
      <p:sp>
        <p:nvSpPr>
          <p:cNvPr name="TextBox 6" id="6"/>
          <p:cNvSpPr txBox="true"/>
          <p:nvPr/>
        </p:nvSpPr>
        <p:spPr>
          <a:xfrm rot="0">
            <a:off x="1171526" y="479425"/>
            <a:ext cx="6308824" cy="1060451"/>
          </a:xfrm>
          <a:prstGeom prst="rect">
            <a:avLst/>
          </a:prstGeom>
        </p:spPr>
        <p:txBody>
          <a:bodyPr anchor="t" rtlCol="false" tIns="0" lIns="0" bIns="0" rIns="0">
            <a:spAutoFit/>
          </a:bodyPr>
          <a:lstStyle/>
          <a:p>
            <a:pPr>
              <a:lnSpc>
                <a:spcPts val="8000"/>
              </a:lnSpc>
              <a:spcBef>
                <a:spcPct val="0"/>
              </a:spcBef>
            </a:pPr>
            <a:r>
              <a:rPr lang="en-US" sz="8000">
                <a:solidFill>
                  <a:srgbClr val="19598D"/>
                </a:solidFill>
                <a:latin typeface="Montserrat Ultra-Bold"/>
              </a:rPr>
              <a:t>Analysis</a:t>
            </a:r>
          </a:p>
        </p:txBody>
      </p:sp>
      <p:sp>
        <p:nvSpPr>
          <p:cNvPr name="TextBox 7" id="7"/>
          <p:cNvSpPr txBox="true"/>
          <p:nvPr/>
        </p:nvSpPr>
        <p:spPr>
          <a:xfrm rot="0">
            <a:off x="1587714" y="7084192"/>
            <a:ext cx="2927136" cy="560440"/>
          </a:xfrm>
          <a:prstGeom prst="rect">
            <a:avLst/>
          </a:prstGeom>
        </p:spPr>
        <p:txBody>
          <a:bodyPr anchor="t" rtlCol="false" tIns="0" lIns="0" bIns="0" rIns="0">
            <a:spAutoFit/>
          </a:bodyPr>
          <a:lstStyle/>
          <a:p>
            <a:pPr algn="ctr">
              <a:lnSpc>
                <a:spcPts val="4612"/>
              </a:lnSpc>
            </a:pPr>
            <a:r>
              <a:rPr lang="en-US" sz="3294">
                <a:solidFill>
                  <a:srgbClr val="FFFFFF"/>
                </a:solidFill>
                <a:latin typeface="Montserrat Semi-Bold"/>
              </a:rPr>
              <a:t>View More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TextBox 5" id="5"/>
          <p:cNvSpPr txBox="true"/>
          <p:nvPr/>
        </p:nvSpPr>
        <p:spPr>
          <a:xfrm rot="0">
            <a:off x="1028700" y="717061"/>
            <a:ext cx="6308824" cy="1060451"/>
          </a:xfrm>
          <a:prstGeom prst="rect">
            <a:avLst/>
          </a:prstGeom>
        </p:spPr>
        <p:txBody>
          <a:bodyPr anchor="t" rtlCol="false" tIns="0" lIns="0" bIns="0" rIns="0">
            <a:spAutoFit/>
          </a:bodyPr>
          <a:lstStyle/>
          <a:p>
            <a:pPr>
              <a:lnSpc>
                <a:spcPts val="8000"/>
              </a:lnSpc>
              <a:spcBef>
                <a:spcPct val="0"/>
              </a:spcBef>
            </a:pPr>
            <a:r>
              <a:rPr lang="en-US" sz="8000">
                <a:solidFill>
                  <a:srgbClr val="19598D"/>
                </a:solidFill>
                <a:latin typeface="Montserrat Ultra-Bold"/>
              </a:rPr>
              <a:t>Insights</a:t>
            </a:r>
          </a:p>
        </p:txBody>
      </p:sp>
      <p:sp>
        <p:nvSpPr>
          <p:cNvPr name="TextBox 6" id="6"/>
          <p:cNvSpPr txBox="true"/>
          <p:nvPr/>
        </p:nvSpPr>
        <p:spPr>
          <a:xfrm rot="0">
            <a:off x="1028700" y="2796690"/>
            <a:ext cx="8485195" cy="3328035"/>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Bold"/>
              </a:rPr>
              <a:t>Demographic Analysis:</a:t>
            </a:r>
          </a:p>
          <a:p>
            <a:pPr algn="just">
              <a:lnSpc>
                <a:spcPts val="2940"/>
              </a:lnSpc>
            </a:pPr>
          </a:p>
          <a:p>
            <a:pPr algn="just">
              <a:lnSpc>
                <a:spcPts val="2940"/>
              </a:lnSpc>
            </a:pPr>
            <a:r>
              <a:rPr lang="en-US" sz="2100">
                <a:solidFill>
                  <a:srgbClr val="000000"/>
                </a:solidFill>
                <a:latin typeface="Montserrat Bold"/>
              </a:rPr>
              <a:t>Total Customers: 4000 | Total Male: 2597 | Total Female: 1403</a:t>
            </a:r>
          </a:p>
          <a:p>
            <a:pPr algn="just">
              <a:lnSpc>
                <a:spcPts val="2940"/>
              </a:lnSpc>
            </a:pPr>
            <a:r>
              <a:rPr lang="en-US" sz="2100">
                <a:solidFill>
                  <a:srgbClr val="000000"/>
                </a:solidFill>
                <a:latin typeface="Montserrat Bold"/>
              </a:rPr>
              <a:t>Most Customers are based in Mumbai (1078)</a:t>
            </a:r>
          </a:p>
          <a:p>
            <a:pPr algn="just">
              <a:lnSpc>
                <a:spcPts val="2940"/>
              </a:lnSpc>
            </a:pPr>
            <a:r>
              <a:rPr lang="en-US" sz="2100">
                <a:solidFill>
                  <a:srgbClr val="000000"/>
                </a:solidFill>
                <a:latin typeface="Montserrat Bold"/>
              </a:rPr>
              <a:t>Most Customers are Salaried IT Employees (1294)</a:t>
            </a:r>
          </a:p>
          <a:p>
            <a:pPr algn="just">
              <a:lnSpc>
                <a:spcPts val="2940"/>
              </a:lnSpc>
            </a:pPr>
            <a:r>
              <a:rPr lang="en-US" sz="2100">
                <a:solidFill>
                  <a:srgbClr val="000000"/>
                </a:solidFill>
                <a:latin typeface="Montserrat Bold"/>
              </a:rPr>
              <a:t>Married: 3136 (78%) |  Single: 864 (22%)</a:t>
            </a:r>
          </a:p>
          <a:p>
            <a:pPr algn="just">
              <a:lnSpc>
                <a:spcPts val="2940"/>
              </a:lnSpc>
            </a:pPr>
            <a:r>
              <a:rPr lang="en-US" sz="2100">
                <a:solidFill>
                  <a:srgbClr val="000000"/>
                </a:solidFill>
                <a:latin typeface="Montserrat Bold"/>
              </a:rPr>
              <a:t>Most Customers are in the Age group of 25-34: 1498 | 35-45: 1273</a:t>
            </a:r>
          </a:p>
          <a:p>
            <a:pPr algn="just">
              <a:lnSpc>
                <a:spcPts val="2940"/>
              </a:lnSpc>
            </a:pPr>
            <a:r>
              <a:rPr lang="en-US" sz="2100">
                <a:solidFill>
                  <a:srgbClr val="000000"/>
                </a:solidFill>
                <a:latin typeface="Montserrat Bold"/>
              </a:rPr>
              <a:t>Income Utilization % : 42.82%</a:t>
            </a:r>
          </a:p>
        </p:txBody>
      </p:sp>
      <p:sp>
        <p:nvSpPr>
          <p:cNvPr name="TextBox 7" id="7"/>
          <p:cNvSpPr txBox="true"/>
          <p:nvPr/>
        </p:nvSpPr>
        <p:spPr>
          <a:xfrm rot="0">
            <a:off x="1028700" y="6654144"/>
            <a:ext cx="9000411" cy="2213610"/>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Bold"/>
              </a:rPr>
              <a:t>Customer Spending Analysis:</a:t>
            </a:r>
          </a:p>
          <a:p>
            <a:pPr algn="just">
              <a:lnSpc>
                <a:spcPts val="2940"/>
              </a:lnSpc>
            </a:pPr>
          </a:p>
          <a:p>
            <a:pPr algn="just">
              <a:lnSpc>
                <a:spcPts val="2940"/>
              </a:lnSpc>
            </a:pPr>
            <a:r>
              <a:rPr lang="en-US" sz="2100">
                <a:solidFill>
                  <a:srgbClr val="000000"/>
                </a:solidFill>
                <a:latin typeface="Montserrat Bold"/>
              </a:rPr>
              <a:t>Married: 429M | Single: 102M </a:t>
            </a:r>
          </a:p>
          <a:p>
            <a:pPr algn="just">
              <a:lnSpc>
                <a:spcPts val="2940"/>
              </a:lnSpc>
            </a:pPr>
            <a:r>
              <a:rPr lang="en-US" sz="2100">
                <a:solidFill>
                  <a:srgbClr val="000000"/>
                </a:solidFill>
                <a:latin typeface="Montserrat Bold"/>
              </a:rPr>
              <a:t>Most spending done in Mumbai (172M)</a:t>
            </a:r>
          </a:p>
          <a:p>
            <a:pPr algn="just">
              <a:lnSpc>
                <a:spcPts val="2940"/>
              </a:lnSpc>
            </a:pPr>
            <a:r>
              <a:rPr lang="en-US" sz="2100">
                <a:solidFill>
                  <a:srgbClr val="000000"/>
                </a:solidFill>
                <a:latin typeface="Montserrat Bold"/>
              </a:rPr>
              <a:t>Most spending done in the month of September (116M)</a:t>
            </a:r>
          </a:p>
          <a:p>
            <a:pPr algn="just">
              <a:lnSpc>
                <a:spcPts val="2940"/>
              </a:lnSpc>
            </a:pPr>
            <a:r>
              <a:rPr lang="en-US" sz="2100">
                <a:solidFill>
                  <a:srgbClr val="000000"/>
                </a:solidFill>
                <a:latin typeface="Montserrat Bold"/>
              </a:rPr>
              <a:t>Most spending is done for Bills Payment (105M)</a:t>
            </a:r>
          </a:p>
        </p:txBody>
      </p:sp>
      <p:sp>
        <p:nvSpPr>
          <p:cNvPr name="TextBox 8" id="8"/>
          <p:cNvSpPr txBox="true"/>
          <p:nvPr/>
        </p:nvSpPr>
        <p:spPr>
          <a:xfrm rot="0">
            <a:off x="1028700" y="1739412"/>
            <a:ext cx="9000411" cy="356235"/>
          </a:xfrm>
          <a:prstGeom prst="rect">
            <a:avLst/>
          </a:prstGeom>
        </p:spPr>
        <p:txBody>
          <a:bodyPr anchor="t" rtlCol="false" tIns="0" lIns="0" bIns="0" rIns="0">
            <a:spAutoFit/>
          </a:bodyPr>
          <a:lstStyle/>
          <a:p>
            <a:pPr algn="just">
              <a:lnSpc>
                <a:spcPts val="2940"/>
              </a:lnSpc>
            </a:pPr>
            <a:r>
              <a:rPr lang="en-US" sz="2100">
                <a:solidFill>
                  <a:srgbClr val="19598D"/>
                </a:solidFill>
                <a:latin typeface="Montserrat Bold"/>
              </a:rPr>
              <a:t>Some snippets from the Dashboard</a:t>
            </a:r>
          </a:p>
        </p:txBody>
      </p:sp>
      <p:sp>
        <p:nvSpPr>
          <p:cNvPr name="TextBox 9" id="9"/>
          <p:cNvSpPr txBox="true"/>
          <p:nvPr/>
        </p:nvSpPr>
        <p:spPr>
          <a:xfrm rot="0">
            <a:off x="10154762" y="4119077"/>
            <a:ext cx="7964545" cy="2956560"/>
          </a:xfrm>
          <a:prstGeom prst="rect">
            <a:avLst/>
          </a:prstGeom>
        </p:spPr>
        <p:txBody>
          <a:bodyPr anchor="t" rtlCol="false" tIns="0" lIns="0" bIns="0" rIns="0">
            <a:spAutoFit/>
          </a:bodyPr>
          <a:lstStyle/>
          <a:p>
            <a:pPr algn="r">
              <a:lnSpc>
                <a:spcPts val="2940"/>
              </a:lnSpc>
            </a:pPr>
            <a:r>
              <a:rPr lang="en-US" sz="2100">
                <a:solidFill>
                  <a:srgbClr val="000000"/>
                </a:solidFill>
                <a:latin typeface="Montserrat Bold"/>
              </a:rPr>
              <a:t>Credit Card Spending Analysis:</a:t>
            </a:r>
          </a:p>
          <a:p>
            <a:pPr algn="r">
              <a:lnSpc>
                <a:spcPts val="2940"/>
              </a:lnSpc>
            </a:pPr>
          </a:p>
          <a:p>
            <a:pPr algn="r">
              <a:lnSpc>
                <a:spcPts val="2940"/>
              </a:lnSpc>
            </a:pPr>
            <a:r>
              <a:rPr lang="en-US" sz="2100">
                <a:solidFill>
                  <a:srgbClr val="000000"/>
                </a:solidFill>
                <a:latin typeface="Montserrat Bold"/>
              </a:rPr>
              <a:t>Male: 144M | Female: 72M</a:t>
            </a:r>
          </a:p>
          <a:p>
            <a:pPr algn="r">
              <a:lnSpc>
                <a:spcPts val="2940"/>
              </a:lnSpc>
            </a:pPr>
            <a:r>
              <a:rPr lang="en-US" sz="2100">
                <a:solidFill>
                  <a:srgbClr val="000000"/>
                </a:solidFill>
                <a:latin typeface="Montserrat Bold"/>
              </a:rPr>
              <a:t>Married: 176M | Single: 40M </a:t>
            </a:r>
          </a:p>
          <a:p>
            <a:pPr algn="r">
              <a:lnSpc>
                <a:spcPts val="2940"/>
              </a:lnSpc>
            </a:pPr>
            <a:r>
              <a:rPr lang="en-US" sz="2100">
                <a:solidFill>
                  <a:srgbClr val="000000"/>
                </a:solidFill>
                <a:latin typeface="Montserrat Bold"/>
              </a:rPr>
              <a:t>Most spending done in Mumbai (70M)</a:t>
            </a:r>
          </a:p>
          <a:p>
            <a:pPr algn="r">
              <a:lnSpc>
                <a:spcPts val="2940"/>
              </a:lnSpc>
            </a:pPr>
            <a:r>
              <a:rPr lang="en-US" sz="2100">
                <a:solidFill>
                  <a:srgbClr val="000000"/>
                </a:solidFill>
                <a:latin typeface="Montserrat Bold"/>
              </a:rPr>
              <a:t>Most spending done in the month of September (47M)</a:t>
            </a:r>
          </a:p>
          <a:p>
            <a:pPr algn="r">
              <a:lnSpc>
                <a:spcPts val="2940"/>
              </a:lnSpc>
            </a:pPr>
            <a:r>
              <a:rPr lang="en-US" sz="2100">
                <a:solidFill>
                  <a:srgbClr val="000000"/>
                </a:solidFill>
                <a:latin typeface="Montserrat Bold"/>
              </a:rPr>
              <a:t>Most spending is done by Salaried IT Employees (101M)</a:t>
            </a:r>
          </a:p>
          <a:p>
            <a:pPr algn="r">
              <a:lnSpc>
                <a:spcPts val="2940"/>
              </a:lnSpc>
            </a:pPr>
            <a:r>
              <a:rPr lang="en-US" sz="2100">
                <a:solidFill>
                  <a:srgbClr val="000000"/>
                </a:solidFill>
                <a:latin typeface="Montserrat Bold"/>
              </a:rPr>
              <a:t>Most   spending is done in the age group of 25-34: 95M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grpSp>
        <p:nvGrpSpPr>
          <p:cNvPr name="Group 5" id="5"/>
          <p:cNvGrpSpPr/>
          <p:nvPr/>
        </p:nvGrpSpPr>
        <p:grpSpPr>
          <a:xfrm rot="0">
            <a:off x="1550938" y="2374916"/>
            <a:ext cx="577806" cy="5778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grpSp>
        <p:nvGrpSpPr>
          <p:cNvPr name="Group 7" id="7"/>
          <p:cNvGrpSpPr/>
          <p:nvPr/>
        </p:nvGrpSpPr>
        <p:grpSpPr>
          <a:xfrm rot="0">
            <a:off x="1550938" y="4848545"/>
            <a:ext cx="577806" cy="57780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
        <p:nvSpPr>
          <p:cNvPr name="TextBox 9" id="9"/>
          <p:cNvSpPr txBox="true"/>
          <p:nvPr/>
        </p:nvSpPr>
        <p:spPr>
          <a:xfrm rot="0">
            <a:off x="1550938" y="1123950"/>
            <a:ext cx="7425124" cy="727715"/>
          </a:xfrm>
          <a:prstGeom prst="rect">
            <a:avLst/>
          </a:prstGeom>
        </p:spPr>
        <p:txBody>
          <a:bodyPr anchor="t" rtlCol="false" tIns="0" lIns="0" bIns="0" rIns="0">
            <a:spAutoFit/>
          </a:bodyPr>
          <a:lstStyle/>
          <a:p>
            <a:pPr>
              <a:lnSpc>
                <a:spcPts val="5400"/>
              </a:lnSpc>
              <a:spcBef>
                <a:spcPct val="0"/>
              </a:spcBef>
            </a:pPr>
            <a:r>
              <a:rPr lang="en-US" sz="5400">
                <a:solidFill>
                  <a:srgbClr val="19598D"/>
                </a:solidFill>
                <a:latin typeface="Montserrat Ultra-Bold"/>
              </a:rPr>
              <a:t>Solution or Strategy</a:t>
            </a:r>
          </a:p>
        </p:txBody>
      </p:sp>
      <p:sp>
        <p:nvSpPr>
          <p:cNvPr name="TextBox 10" id="10"/>
          <p:cNvSpPr txBox="true"/>
          <p:nvPr/>
        </p:nvSpPr>
        <p:spPr>
          <a:xfrm rot="0">
            <a:off x="2317657" y="2336816"/>
            <a:ext cx="14941643" cy="1749425"/>
          </a:xfrm>
          <a:prstGeom prst="rect">
            <a:avLst/>
          </a:prstGeom>
        </p:spPr>
        <p:txBody>
          <a:bodyPr anchor="t" rtlCol="false" tIns="0" lIns="0" bIns="0" rIns="0">
            <a:spAutoFit/>
          </a:bodyPr>
          <a:lstStyle/>
          <a:p>
            <a:pPr>
              <a:lnSpc>
                <a:spcPts val="2800"/>
              </a:lnSpc>
            </a:pPr>
            <a:r>
              <a:rPr lang="en-US" sz="2000">
                <a:solidFill>
                  <a:srgbClr val="000000"/>
                </a:solidFill>
                <a:latin typeface="Montserrat Semi-Bold"/>
              </a:rPr>
              <a:t>Tailored Rewards Program:</a:t>
            </a:r>
          </a:p>
          <a:p>
            <a:pPr marL="863601" indent="-287867" lvl="2">
              <a:lnSpc>
                <a:spcPts val="2800"/>
              </a:lnSpc>
              <a:buFont typeface="Arial"/>
              <a:buChar char="⚬"/>
            </a:pPr>
            <a:r>
              <a:rPr lang="en-US" sz="2000">
                <a:solidFill>
                  <a:srgbClr val="000000"/>
                </a:solidFill>
                <a:latin typeface="Montserrat"/>
              </a:rPr>
              <a:t>Create a rewards program that specifically caters to the preferences and spending patterns of the different demographic segments.</a:t>
            </a:r>
          </a:p>
          <a:p>
            <a:pPr marL="863601" indent="-287867" lvl="2">
              <a:lnSpc>
                <a:spcPts val="2800"/>
              </a:lnSpc>
              <a:buFont typeface="Arial"/>
              <a:buChar char="⚬"/>
            </a:pPr>
            <a:r>
              <a:rPr lang="en-US" sz="2000">
                <a:solidFill>
                  <a:srgbClr val="000000"/>
                </a:solidFill>
                <a:latin typeface="Montserrat"/>
              </a:rPr>
              <a:t>For example, offer exclusive benefits for married customers, single customers, or those in the 25-34 age group.</a:t>
            </a:r>
          </a:p>
          <a:p>
            <a:pPr>
              <a:lnSpc>
                <a:spcPts val="2800"/>
              </a:lnSpc>
            </a:pPr>
          </a:p>
        </p:txBody>
      </p:sp>
      <p:sp>
        <p:nvSpPr>
          <p:cNvPr name="TextBox 11" id="11"/>
          <p:cNvSpPr txBox="true"/>
          <p:nvPr/>
        </p:nvSpPr>
        <p:spPr>
          <a:xfrm rot="0">
            <a:off x="2317657" y="4810445"/>
            <a:ext cx="14941643" cy="1749425"/>
          </a:xfrm>
          <a:prstGeom prst="rect">
            <a:avLst/>
          </a:prstGeom>
        </p:spPr>
        <p:txBody>
          <a:bodyPr anchor="t" rtlCol="false" tIns="0" lIns="0" bIns="0" rIns="0">
            <a:spAutoFit/>
          </a:bodyPr>
          <a:lstStyle/>
          <a:p>
            <a:pPr>
              <a:lnSpc>
                <a:spcPts val="2800"/>
              </a:lnSpc>
            </a:pPr>
            <a:r>
              <a:rPr lang="en-US" sz="2000">
                <a:solidFill>
                  <a:srgbClr val="000000"/>
                </a:solidFill>
                <a:latin typeface="Montserrat Bold"/>
              </a:rPr>
              <a:t>City-Specific</a:t>
            </a:r>
            <a:r>
              <a:rPr lang="en-US" sz="2000">
                <a:solidFill>
                  <a:srgbClr val="000000"/>
                </a:solidFill>
                <a:latin typeface="Montserrat Bold"/>
              </a:rPr>
              <a:t> Offers:</a:t>
            </a:r>
          </a:p>
          <a:p>
            <a:pPr marL="431801" indent="-215900" lvl="1">
              <a:lnSpc>
                <a:spcPts val="2800"/>
              </a:lnSpc>
              <a:buFont typeface="Arial"/>
              <a:buChar char="•"/>
            </a:pPr>
            <a:r>
              <a:rPr lang="en-US" sz="2000">
                <a:solidFill>
                  <a:srgbClr val="000000"/>
                </a:solidFill>
                <a:latin typeface="Montserrat"/>
              </a:rPr>
              <a:t>Introduce city-specific promotions and discounts based on the highest spending cities like Mumbai, Delhi NCR, and Bengaluru.</a:t>
            </a:r>
          </a:p>
          <a:p>
            <a:pPr marL="431801" indent="-215900" lvl="1">
              <a:lnSpc>
                <a:spcPts val="2800"/>
              </a:lnSpc>
              <a:buFont typeface="Arial"/>
              <a:buChar char="•"/>
            </a:pPr>
            <a:r>
              <a:rPr lang="en-US" sz="2000">
                <a:solidFill>
                  <a:srgbClr val="000000"/>
                </a:solidFill>
                <a:latin typeface="Montserrat"/>
              </a:rPr>
              <a:t>Collaborate with local businesses to provide unique perks for cardholders in these cities.</a:t>
            </a:r>
          </a:p>
          <a:p>
            <a:pPr>
              <a:lnSpc>
                <a:spcPts val="2800"/>
              </a:lnSpc>
            </a:pPr>
          </a:p>
        </p:txBody>
      </p:sp>
      <p:sp>
        <p:nvSpPr>
          <p:cNvPr name="TextBox 12" id="12"/>
          <p:cNvSpPr txBox="true"/>
          <p:nvPr/>
        </p:nvSpPr>
        <p:spPr>
          <a:xfrm rot="0">
            <a:off x="2317657" y="7045645"/>
            <a:ext cx="14941643" cy="1749425"/>
          </a:xfrm>
          <a:prstGeom prst="rect">
            <a:avLst/>
          </a:prstGeom>
        </p:spPr>
        <p:txBody>
          <a:bodyPr anchor="t" rtlCol="false" tIns="0" lIns="0" bIns="0" rIns="0">
            <a:spAutoFit/>
          </a:bodyPr>
          <a:lstStyle/>
          <a:p>
            <a:pPr>
              <a:lnSpc>
                <a:spcPts val="2800"/>
              </a:lnSpc>
            </a:pPr>
            <a:r>
              <a:rPr lang="en-US" sz="2000">
                <a:solidFill>
                  <a:srgbClr val="000000"/>
                </a:solidFill>
                <a:latin typeface="Montserrat Semi-Bold"/>
              </a:rPr>
              <a:t>Occupation-Centric Features:</a:t>
            </a:r>
          </a:p>
          <a:p>
            <a:pPr marL="431801" indent="-215900" lvl="1">
              <a:lnSpc>
                <a:spcPts val="2800"/>
              </a:lnSpc>
              <a:buFont typeface="Arial"/>
              <a:buChar char="•"/>
            </a:pPr>
            <a:r>
              <a:rPr lang="en-US" sz="2000">
                <a:solidFill>
                  <a:srgbClr val="000000"/>
                </a:solidFill>
                <a:latin typeface="Montserrat"/>
              </a:rPr>
              <a:t>Design credit card features that align with the needs of the majority occupation group, such as special benefits for Salaried IT employees.</a:t>
            </a:r>
          </a:p>
          <a:p>
            <a:pPr marL="431801" indent="-215900" lvl="1">
              <a:lnSpc>
                <a:spcPts val="2800"/>
              </a:lnSpc>
              <a:buFont typeface="Arial"/>
              <a:buChar char="•"/>
            </a:pPr>
            <a:r>
              <a:rPr lang="en-US" sz="2000">
                <a:solidFill>
                  <a:srgbClr val="000000"/>
                </a:solidFill>
                <a:latin typeface="Montserrat"/>
              </a:rPr>
              <a:t>Offer targeted promotions and discounts on relevant services and products for each occupation category.</a:t>
            </a:r>
          </a:p>
          <a:p>
            <a:pPr>
              <a:lnSpc>
                <a:spcPts val="2800"/>
              </a:lnSpc>
            </a:pPr>
          </a:p>
        </p:txBody>
      </p:sp>
      <p:grpSp>
        <p:nvGrpSpPr>
          <p:cNvPr name="Group 13" id="13"/>
          <p:cNvGrpSpPr/>
          <p:nvPr/>
        </p:nvGrpSpPr>
        <p:grpSpPr>
          <a:xfrm rot="0">
            <a:off x="1550938" y="7083745"/>
            <a:ext cx="577806" cy="57780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DAF6Zsq8Yzc</dc:identifier>
  <dcterms:modified xsi:type="dcterms:W3CDTF">2011-08-01T06:04:30Z</dcterms:modified>
  <cp:revision>1</cp:revision>
  <dc:title>Blue Modern Simple Corporate Presentation</dc:title>
</cp:coreProperties>
</file>